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64" r:id="rId3"/>
    <p:sldId id="424" r:id="rId4"/>
    <p:sldId id="336" r:id="rId5"/>
    <p:sldId id="355" r:id="rId6"/>
    <p:sldId id="356" r:id="rId7"/>
    <p:sldId id="357" r:id="rId8"/>
    <p:sldId id="358" r:id="rId9"/>
    <p:sldId id="359" r:id="rId10"/>
    <p:sldId id="423" r:id="rId11"/>
    <p:sldId id="341" r:id="rId12"/>
    <p:sldId id="337" r:id="rId13"/>
    <p:sldId id="420" r:id="rId14"/>
    <p:sldId id="421" r:id="rId15"/>
    <p:sldId id="342" r:id="rId16"/>
    <p:sldId id="360" r:id="rId17"/>
    <p:sldId id="345" r:id="rId18"/>
    <p:sldId id="346" r:id="rId19"/>
    <p:sldId id="347" r:id="rId20"/>
    <p:sldId id="348" r:id="rId21"/>
    <p:sldId id="349" r:id="rId22"/>
    <p:sldId id="350" r:id="rId23"/>
    <p:sldId id="351" r:id="rId24"/>
    <p:sldId id="343" r:id="rId25"/>
    <p:sldId id="344" r:id="rId26"/>
    <p:sldId id="363" r:id="rId27"/>
    <p:sldId id="377" r:id="rId28"/>
    <p:sldId id="378" r:id="rId29"/>
    <p:sldId id="379" r:id="rId30"/>
    <p:sldId id="380" r:id="rId31"/>
    <p:sldId id="381" r:id="rId32"/>
    <p:sldId id="382" r:id="rId33"/>
    <p:sldId id="383" r:id="rId34"/>
    <p:sldId id="384" r:id="rId35"/>
    <p:sldId id="385" r:id="rId36"/>
    <p:sldId id="386" r:id="rId37"/>
    <p:sldId id="387" r:id="rId38"/>
    <p:sldId id="419" r:id="rId39"/>
    <p:sldId id="388" r:id="rId40"/>
    <p:sldId id="389" r:id="rId41"/>
    <p:sldId id="426" r:id="rId42"/>
    <p:sldId id="425" r:id="rId43"/>
    <p:sldId id="390" r:id="rId44"/>
    <p:sldId id="391" r:id="rId45"/>
    <p:sldId id="392" r:id="rId46"/>
    <p:sldId id="393" r:id="rId47"/>
    <p:sldId id="395" r:id="rId48"/>
    <p:sldId id="396" r:id="rId49"/>
    <p:sldId id="397" r:id="rId50"/>
    <p:sldId id="398" r:id="rId51"/>
    <p:sldId id="399" r:id="rId52"/>
    <p:sldId id="401" r:id="rId53"/>
    <p:sldId id="404" r:id="rId54"/>
    <p:sldId id="405" r:id="rId55"/>
    <p:sldId id="410" r:id="rId56"/>
    <p:sldId id="411" r:id="rId57"/>
    <p:sldId id="412" r:id="rId58"/>
    <p:sldId id="413" r:id="rId59"/>
    <p:sldId id="417" r:id="rId60"/>
    <p:sldId id="418" r:id="rId6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7CD3E-EC47-4541-8FCB-C004F1F20D5D}" type="datetimeFigureOut">
              <a:rPr kumimoji="1" lang="ja-JP" altLang="en-US" smtClean="0"/>
              <a:pPr/>
              <a:t>2017/8/24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40C91-93B2-401F-998D-16D3520C07C9}" type="slidenum">
              <a:rPr kumimoji="1" lang="ja-JP" altLang="en-US" smtClean="0"/>
              <a:pPr/>
              <a:t>‹#›</a:t>
            </a:fld>
            <a:endParaRPr kumimoji="1" lang="ja-JP" altLang="en-US"/>
          </a:p>
        </p:txBody>
      </p:sp>
    </p:spTree>
    <p:extLst>
      <p:ext uri="{BB962C8B-B14F-4D97-AF65-F5344CB8AC3E}">
        <p14:creationId xmlns:p14="http://schemas.microsoft.com/office/powerpoint/2010/main" val="5624054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a:t>
            </a:fld>
            <a:endParaRPr kumimoji="1" lang="ja-JP" altLang="en-US"/>
          </a:p>
        </p:txBody>
      </p:sp>
    </p:spTree>
    <p:extLst>
      <p:ext uri="{BB962C8B-B14F-4D97-AF65-F5344CB8AC3E}">
        <p14:creationId xmlns:p14="http://schemas.microsoft.com/office/powerpoint/2010/main" val="105686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17</a:t>
            </a:fld>
            <a:endParaRPr kumimoji="1" lang="ja-JP" altLang="en-US"/>
          </a:p>
        </p:txBody>
      </p:sp>
    </p:spTree>
    <p:extLst>
      <p:ext uri="{BB962C8B-B14F-4D97-AF65-F5344CB8AC3E}">
        <p14:creationId xmlns:p14="http://schemas.microsoft.com/office/powerpoint/2010/main" val="223358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18</a:t>
            </a:fld>
            <a:endParaRPr kumimoji="1" lang="ja-JP" altLang="en-US"/>
          </a:p>
        </p:txBody>
      </p:sp>
    </p:spTree>
    <p:extLst>
      <p:ext uri="{BB962C8B-B14F-4D97-AF65-F5344CB8AC3E}">
        <p14:creationId xmlns:p14="http://schemas.microsoft.com/office/powerpoint/2010/main" val="128617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19</a:t>
            </a:fld>
            <a:endParaRPr kumimoji="1" lang="ja-JP" altLang="en-US"/>
          </a:p>
        </p:txBody>
      </p:sp>
    </p:spTree>
    <p:extLst>
      <p:ext uri="{BB962C8B-B14F-4D97-AF65-F5344CB8AC3E}">
        <p14:creationId xmlns:p14="http://schemas.microsoft.com/office/powerpoint/2010/main" val="134889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20</a:t>
            </a:fld>
            <a:endParaRPr kumimoji="1" lang="ja-JP" altLang="en-US"/>
          </a:p>
        </p:txBody>
      </p:sp>
    </p:spTree>
    <p:extLst>
      <p:ext uri="{BB962C8B-B14F-4D97-AF65-F5344CB8AC3E}">
        <p14:creationId xmlns:p14="http://schemas.microsoft.com/office/powerpoint/2010/main" val="80723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21</a:t>
            </a:fld>
            <a:endParaRPr kumimoji="1" lang="ja-JP" altLang="en-US"/>
          </a:p>
        </p:txBody>
      </p:sp>
    </p:spTree>
    <p:extLst>
      <p:ext uri="{BB962C8B-B14F-4D97-AF65-F5344CB8AC3E}">
        <p14:creationId xmlns:p14="http://schemas.microsoft.com/office/powerpoint/2010/main" val="16780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22</a:t>
            </a:fld>
            <a:endParaRPr kumimoji="1" lang="ja-JP" altLang="en-US"/>
          </a:p>
        </p:txBody>
      </p:sp>
    </p:spTree>
    <p:extLst>
      <p:ext uri="{BB962C8B-B14F-4D97-AF65-F5344CB8AC3E}">
        <p14:creationId xmlns:p14="http://schemas.microsoft.com/office/powerpoint/2010/main" val="76336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23</a:t>
            </a:fld>
            <a:endParaRPr kumimoji="1" lang="ja-JP" altLang="en-US"/>
          </a:p>
        </p:txBody>
      </p:sp>
    </p:spTree>
    <p:extLst>
      <p:ext uri="{BB962C8B-B14F-4D97-AF65-F5344CB8AC3E}">
        <p14:creationId xmlns:p14="http://schemas.microsoft.com/office/powerpoint/2010/main" val="113805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25</a:t>
            </a:fld>
            <a:endParaRPr kumimoji="1" lang="ja-JP" altLang="en-US"/>
          </a:p>
        </p:txBody>
      </p:sp>
    </p:spTree>
    <p:extLst>
      <p:ext uri="{BB962C8B-B14F-4D97-AF65-F5344CB8AC3E}">
        <p14:creationId xmlns:p14="http://schemas.microsoft.com/office/powerpoint/2010/main" val="78349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27</a:t>
            </a:fld>
            <a:endParaRPr kumimoji="1" lang="ja-JP" altLang="en-US"/>
          </a:p>
        </p:txBody>
      </p:sp>
    </p:spTree>
    <p:extLst>
      <p:ext uri="{BB962C8B-B14F-4D97-AF65-F5344CB8AC3E}">
        <p14:creationId xmlns:p14="http://schemas.microsoft.com/office/powerpoint/2010/main" val="163144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6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6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6690D2-13A1-44B7-AFC3-E7790D128E8E}" type="slidenum">
              <a:rPr lang="ja-JP" altLang="en-US" smtClean="0">
                <a:latin typeface="Arial" pitchFamily="34" charset="0"/>
              </a:rPr>
              <a:pPr/>
              <a:t>28</a:t>
            </a:fld>
            <a:endParaRPr lang="ja-JP" altLang="en-US" smtClean="0">
              <a:latin typeface="Arial" pitchFamily="34" charset="0"/>
            </a:endParaRPr>
          </a:p>
        </p:txBody>
      </p:sp>
    </p:spTree>
    <p:extLst>
      <p:ext uri="{BB962C8B-B14F-4D97-AF65-F5344CB8AC3E}">
        <p14:creationId xmlns:p14="http://schemas.microsoft.com/office/powerpoint/2010/main" val="10089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a:t>
            </a:fld>
            <a:endParaRPr kumimoji="1" lang="ja-JP" altLang="en-US"/>
          </a:p>
        </p:txBody>
      </p:sp>
    </p:spTree>
    <p:extLst>
      <p:ext uri="{BB962C8B-B14F-4D97-AF65-F5344CB8AC3E}">
        <p14:creationId xmlns:p14="http://schemas.microsoft.com/office/powerpoint/2010/main" val="272970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7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7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15C49-8A22-4563-AEE4-27B7963977CD}" type="slidenum">
              <a:rPr lang="ja-JP" altLang="en-US" smtClean="0">
                <a:latin typeface="Arial" pitchFamily="34" charset="0"/>
              </a:rPr>
              <a:pPr/>
              <a:t>29</a:t>
            </a:fld>
            <a:endParaRPr lang="ja-JP" altLang="en-US" smtClean="0">
              <a:latin typeface="Arial" pitchFamily="34" charset="0"/>
            </a:endParaRPr>
          </a:p>
        </p:txBody>
      </p:sp>
    </p:spTree>
    <p:extLst>
      <p:ext uri="{BB962C8B-B14F-4D97-AF65-F5344CB8AC3E}">
        <p14:creationId xmlns:p14="http://schemas.microsoft.com/office/powerpoint/2010/main" val="29845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30</a:t>
            </a:fld>
            <a:endParaRPr kumimoji="1" lang="ja-JP" altLang="en-US"/>
          </a:p>
        </p:txBody>
      </p:sp>
    </p:spTree>
    <p:extLst>
      <p:ext uri="{BB962C8B-B14F-4D97-AF65-F5344CB8AC3E}">
        <p14:creationId xmlns:p14="http://schemas.microsoft.com/office/powerpoint/2010/main" val="126980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DDCFC7E-3D72-4B16-B923-58AEB3071C22}" type="slidenum">
              <a:rPr lang="ja-JP" altLang="en-US" smtClean="0"/>
              <a:pPr>
                <a:defRPr/>
              </a:pPr>
              <a:t>31</a:t>
            </a:fld>
            <a:endParaRPr lang="ja-JP" altLang="en-US"/>
          </a:p>
        </p:txBody>
      </p:sp>
    </p:spTree>
    <p:extLst>
      <p:ext uri="{BB962C8B-B14F-4D97-AF65-F5344CB8AC3E}">
        <p14:creationId xmlns:p14="http://schemas.microsoft.com/office/powerpoint/2010/main" val="290830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32</a:t>
            </a:fld>
            <a:endParaRPr kumimoji="1" lang="ja-JP" altLang="en-US"/>
          </a:p>
        </p:txBody>
      </p:sp>
    </p:spTree>
    <p:extLst>
      <p:ext uri="{BB962C8B-B14F-4D97-AF65-F5344CB8AC3E}">
        <p14:creationId xmlns:p14="http://schemas.microsoft.com/office/powerpoint/2010/main" val="262027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33</a:t>
            </a:fld>
            <a:endParaRPr kumimoji="1" lang="ja-JP" altLang="en-US"/>
          </a:p>
        </p:txBody>
      </p:sp>
    </p:spTree>
    <p:extLst>
      <p:ext uri="{BB962C8B-B14F-4D97-AF65-F5344CB8AC3E}">
        <p14:creationId xmlns:p14="http://schemas.microsoft.com/office/powerpoint/2010/main" val="405374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34</a:t>
            </a:fld>
            <a:endParaRPr kumimoji="1" lang="ja-JP" altLang="en-US"/>
          </a:p>
        </p:txBody>
      </p:sp>
    </p:spTree>
    <p:extLst>
      <p:ext uri="{BB962C8B-B14F-4D97-AF65-F5344CB8AC3E}">
        <p14:creationId xmlns:p14="http://schemas.microsoft.com/office/powerpoint/2010/main" val="280536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35</a:t>
            </a:fld>
            <a:endParaRPr kumimoji="1" lang="ja-JP" altLang="en-US"/>
          </a:p>
        </p:txBody>
      </p:sp>
    </p:spTree>
    <p:extLst>
      <p:ext uri="{BB962C8B-B14F-4D97-AF65-F5344CB8AC3E}">
        <p14:creationId xmlns:p14="http://schemas.microsoft.com/office/powerpoint/2010/main" val="2230126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36</a:t>
            </a:fld>
            <a:endParaRPr kumimoji="1" lang="ja-JP" altLang="en-US"/>
          </a:p>
        </p:txBody>
      </p:sp>
    </p:spTree>
    <p:extLst>
      <p:ext uri="{BB962C8B-B14F-4D97-AF65-F5344CB8AC3E}">
        <p14:creationId xmlns:p14="http://schemas.microsoft.com/office/powerpoint/2010/main" val="1896429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37</a:t>
            </a:fld>
            <a:endParaRPr kumimoji="1" lang="ja-JP" altLang="en-US"/>
          </a:p>
        </p:txBody>
      </p:sp>
    </p:spTree>
    <p:extLst>
      <p:ext uri="{BB962C8B-B14F-4D97-AF65-F5344CB8AC3E}">
        <p14:creationId xmlns:p14="http://schemas.microsoft.com/office/powerpoint/2010/main" val="3856916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4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AFBCD-B6A4-4B26-A111-C5B51B7050A0}" type="slidenum">
              <a:rPr lang="ja-JP" altLang="en-US" smtClean="0">
                <a:latin typeface="Arial" pitchFamily="34" charset="0"/>
              </a:rPr>
              <a:pPr/>
              <a:t>38</a:t>
            </a:fld>
            <a:endParaRPr lang="ja-JP" altLang="en-US" smtClean="0">
              <a:latin typeface="Arial" pitchFamily="34" charset="0"/>
            </a:endParaRPr>
          </a:p>
        </p:txBody>
      </p:sp>
    </p:spTree>
    <p:extLst>
      <p:ext uri="{BB962C8B-B14F-4D97-AF65-F5344CB8AC3E}">
        <p14:creationId xmlns:p14="http://schemas.microsoft.com/office/powerpoint/2010/main" val="78909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3</a:t>
            </a:fld>
            <a:endParaRPr kumimoji="1" lang="ja-JP" altLang="en-US"/>
          </a:p>
        </p:txBody>
      </p:sp>
    </p:spTree>
    <p:extLst>
      <p:ext uri="{BB962C8B-B14F-4D97-AF65-F5344CB8AC3E}">
        <p14:creationId xmlns:p14="http://schemas.microsoft.com/office/powerpoint/2010/main" val="2981366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8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88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7E826-0402-4C62-BCEE-67CBF185D30F}" type="slidenum">
              <a:rPr lang="ja-JP" altLang="en-US" smtClean="0">
                <a:latin typeface="Arial" pitchFamily="34" charset="0"/>
              </a:rPr>
              <a:pPr/>
              <a:t>39</a:t>
            </a:fld>
            <a:endParaRPr lang="ja-JP" altLang="en-US" smtClean="0">
              <a:latin typeface="Arial" pitchFamily="34" charset="0"/>
            </a:endParaRPr>
          </a:p>
        </p:txBody>
      </p:sp>
    </p:spTree>
    <p:extLst>
      <p:ext uri="{BB962C8B-B14F-4D97-AF65-F5344CB8AC3E}">
        <p14:creationId xmlns:p14="http://schemas.microsoft.com/office/powerpoint/2010/main" val="2551654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40</a:t>
            </a:fld>
            <a:endParaRPr kumimoji="1" lang="ja-JP" altLang="en-US"/>
          </a:p>
        </p:txBody>
      </p:sp>
    </p:spTree>
    <p:extLst>
      <p:ext uri="{BB962C8B-B14F-4D97-AF65-F5344CB8AC3E}">
        <p14:creationId xmlns:p14="http://schemas.microsoft.com/office/powerpoint/2010/main" val="2209320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5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5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83AEC-BB12-4F28-961B-EE124AAB1892}" type="slidenum">
              <a:rPr lang="ja-JP" altLang="en-US" smtClean="0">
                <a:latin typeface="Arial" pitchFamily="34" charset="0"/>
              </a:rPr>
              <a:pPr/>
              <a:t>43</a:t>
            </a:fld>
            <a:endParaRPr lang="ja-JP" altLang="en-US" smtClean="0">
              <a:latin typeface="Arial" pitchFamily="34" charset="0"/>
            </a:endParaRPr>
          </a:p>
        </p:txBody>
      </p:sp>
    </p:spTree>
    <p:extLst>
      <p:ext uri="{BB962C8B-B14F-4D97-AF65-F5344CB8AC3E}">
        <p14:creationId xmlns:p14="http://schemas.microsoft.com/office/powerpoint/2010/main" val="1980609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44</a:t>
            </a:fld>
            <a:endParaRPr kumimoji="1" lang="ja-JP" altLang="en-US"/>
          </a:p>
        </p:txBody>
      </p:sp>
    </p:spTree>
    <p:extLst>
      <p:ext uri="{BB962C8B-B14F-4D97-AF65-F5344CB8AC3E}">
        <p14:creationId xmlns:p14="http://schemas.microsoft.com/office/powerpoint/2010/main" val="2453544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45</a:t>
            </a:fld>
            <a:endParaRPr kumimoji="1" lang="ja-JP" altLang="en-US"/>
          </a:p>
        </p:txBody>
      </p:sp>
    </p:spTree>
    <p:extLst>
      <p:ext uri="{BB962C8B-B14F-4D97-AF65-F5344CB8AC3E}">
        <p14:creationId xmlns:p14="http://schemas.microsoft.com/office/powerpoint/2010/main" val="949138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46</a:t>
            </a:fld>
            <a:endParaRPr kumimoji="1" lang="ja-JP" altLang="en-US"/>
          </a:p>
        </p:txBody>
      </p:sp>
    </p:spTree>
    <p:extLst>
      <p:ext uri="{BB962C8B-B14F-4D97-AF65-F5344CB8AC3E}">
        <p14:creationId xmlns:p14="http://schemas.microsoft.com/office/powerpoint/2010/main" val="1523031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3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EBE90-C101-468A-9DFE-8775220D15CF}" type="slidenum">
              <a:rPr lang="ja-JP" altLang="en-US" smtClean="0">
                <a:latin typeface="Arial" pitchFamily="34" charset="0"/>
              </a:rPr>
              <a:pPr/>
              <a:t>47</a:t>
            </a:fld>
            <a:endParaRPr lang="ja-JP" altLang="en-US" smtClean="0">
              <a:latin typeface="Arial" pitchFamily="34" charset="0"/>
            </a:endParaRPr>
          </a:p>
        </p:txBody>
      </p:sp>
    </p:spTree>
    <p:extLst>
      <p:ext uri="{BB962C8B-B14F-4D97-AF65-F5344CB8AC3E}">
        <p14:creationId xmlns:p14="http://schemas.microsoft.com/office/powerpoint/2010/main" val="2322117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2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21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523911-915A-42BF-A6A9-C8D718C15D9E}" type="slidenum">
              <a:rPr lang="ja-JP" altLang="en-US" smtClean="0">
                <a:latin typeface="Arial" pitchFamily="34" charset="0"/>
              </a:rPr>
              <a:pPr/>
              <a:t>48</a:t>
            </a:fld>
            <a:endParaRPr lang="ja-JP" altLang="en-US" smtClean="0">
              <a:latin typeface="Arial" pitchFamily="34" charset="0"/>
            </a:endParaRPr>
          </a:p>
        </p:txBody>
      </p:sp>
    </p:spTree>
    <p:extLst>
      <p:ext uri="{BB962C8B-B14F-4D97-AF65-F5344CB8AC3E}">
        <p14:creationId xmlns:p14="http://schemas.microsoft.com/office/powerpoint/2010/main" val="2052663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32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779FF8-5BF8-44D5-9F86-F6185F3A5516}" type="slidenum">
              <a:rPr lang="ja-JP" altLang="en-US" smtClean="0">
                <a:latin typeface="Arial" pitchFamily="34" charset="0"/>
              </a:rPr>
              <a:pPr/>
              <a:t>49</a:t>
            </a:fld>
            <a:endParaRPr lang="ja-JP" altLang="en-US" smtClean="0">
              <a:latin typeface="Arial" pitchFamily="34" charset="0"/>
            </a:endParaRPr>
          </a:p>
        </p:txBody>
      </p:sp>
    </p:spTree>
    <p:extLst>
      <p:ext uri="{BB962C8B-B14F-4D97-AF65-F5344CB8AC3E}">
        <p14:creationId xmlns:p14="http://schemas.microsoft.com/office/powerpoint/2010/main" val="2931373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4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4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D0614D-0EA1-48EE-9255-7F1EE8FDAB1E}" type="slidenum">
              <a:rPr lang="ja-JP" altLang="en-US" smtClean="0">
                <a:latin typeface="Arial" pitchFamily="34" charset="0"/>
              </a:rPr>
              <a:pPr/>
              <a:t>50</a:t>
            </a:fld>
            <a:endParaRPr lang="ja-JP" altLang="en-US" smtClean="0">
              <a:latin typeface="Arial" pitchFamily="34" charset="0"/>
            </a:endParaRPr>
          </a:p>
        </p:txBody>
      </p:sp>
    </p:spTree>
    <p:extLst>
      <p:ext uri="{BB962C8B-B14F-4D97-AF65-F5344CB8AC3E}">
        <p14:creationId xmlns:p14="http://schemas.microsoft.com/office/powerpoint/2010/main" val="53648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5</a:t>
            </a:fld>
            <a:endParaRPr kumimoji="1" lang="ja-JP" altLang="en-US"/>
          </a:p>
        </p:txBody>
      </p:sp>
    </p:spTree>
    <p:extLst>
      <p:ext uri="{BB962C8B-B14F-4D97-AF65-F5344CB8AC3E}">
        <p14:creationId xmlns:p14="http://schemas.microsoft.com/office/powerpoint/2010/main" val="3292773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8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85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6095BE-543D-45BC-91CB-125231D81AE6}" type="slidenum">
              <a:rPr lang="ja-JP" altLang="en-US" smtClean="0">
                <a:latin typeface="Arial" pitchFamily="34" charset="0"/>
              </a:rPr>
              <a:pPr/>
              <a:t>51</a:t>
            </a:fld>
            <a:endParaRPr lang="ja-JP" altLang="en-US" smtClean="0">
              <a:latin typeface="Arial" pitchFamily="34" charset="0"/>
            </a:endParaRPr>
          </a:p>
        </p:txBody>
      </p:sp>
    </p:spTree>
    <p:extLst>
      <p:ext uri="{BB962C8B-B14F-4D97-AF65-F5344CB8AC3E}">
        <p14:creationId xmlns:p14="http://schemas.microsoft.com/office/powerpoint/2010/main" val="532336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3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3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135DF-E9AE-47D9-BA0B-06591C428FCA}" type="slidenum">
              <a:rPr lang="ja-JP" altLang="en-US" smtClean="0">
                <a:latin typeface="Arial" pitchFamily="34" charset="0"/>
              </a:rPr>
              <a:pPr/>
              <a:t>52</a:t>
            </a:fld>
            <a:endParaRPr lang="ja-JP" altLang="en-US" smtClean="0">
              <a:latin typeface="Arial" pitchFamily="34" charset="0"/>
            </a:endParaRPr>
          </a:p>
        </p:txBody>
      </p:sp>
    </p:spTree>
    <p:extLst>
      <p:ext uri="{BB962C8B-B14F-4D97-AF65-F5344CB8AC3E}">
        <p14:creationId xmlns:p14="http://schemas.microsoft.com/office/powerpoint/2010/main" val="1651176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53</a:t>
            </a:fld>
            <a:endParaRPr kumimoji="1" lang="ja-JP" altLang="en-US"/>
          </a:p>
        </p:txBody>
      </p:sp>
    </p:spTree>
    <p:extLst>
      <p:ext uri="{BB962C8B-B14F-4D97-AF65-F5344CB8AC3E}">
        <p14:creationId xmlns:p14="http://schemas.microsoft.com/office/powerpoint/2010/main" val="721892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54</a:t>
            </a:fld>
            <a:endParaRPr kumimoji="1" lang="ja-JP" altLang="en-US"/>
          </a:p>
        </p:txBody>
      </p:sp>
    </p:spTree>
    <p:extLst>
      <p:ext uri="{BB962C8B-B14F-4D97-AF65-F5344CB8AC3E}">
        <p14:creationId xmlns:p14="http://schemas.microsoft.com/office/powerpoint/2010/main" val="747631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55</a:t>
            </a:fld>
            <a:endParaRPr kumimoji="1" lang="ja-JP" altLang="en-US"/>
          </a:p>
        </p:txBody>
      </p:sp>
    </p:spTree>
    <p:extLst>
      <p:ext uri="{BB962C8B-B14F-4D97-AF65-F5344CB8AC3E}">
        <p14:creationId xmlns:p14="http://schemas.microsoft.com/office/powerpoint/2010/main" val="938308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56</a:t>
            </a:fld>
            <a:endParaRPr kumimoji="1" lang="ja-JP" altLang="en-US"/>
          </a:p>
        </p:txBody>
      </p:sp>
    </p:spTree>
    <p:extLst>
      <p:ext uri="{BB962C8B-B14F-4D97-AF65-F5344CB8AC3E}">
        <p14:creationId xmlns:p14="http://schemas.microsoft.com/office/powerpoint/2010/main" val="900410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57</a:t>
            </a:fld>
            <a:endParaRPr kumimoji="1" lang="ja-JP" altLang="en-US"/>
          </a:p>
        </p:txBody>
      </p:sp>
    </p:spTree>
    <p:extLst>
      <p:ext uri="{BB962C8B-B14F-4D97-AF65-F5344CB8AC3E}">
        <p14:creationId xmlns:p14="http://schemas.microsoft.com/office/powerpoint/2010/main" val="2622687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58</a:t>
            </a:fld>
            <a:endParaRPr kumimoji="1" lang="ja-JP" altLang="en-US"/>
          </a:p>
        </p:txBody>
      </p:sp>
    </p:spTree>
    <p:extLst>
      <p:ext uri="{BB962C8B-B14F-4D97-AF65-F5344CB8AC3E}">
        <p14:creationId xmlns:p14="http://schemas.microsoft.com/office/powerpoint/2010/main" val="1459456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59</a:t>
            </a:fld>
            <a:endParaRPr kumimoji="1" lang="ja-JP" altLang="en-US"/>
          </a:p>
        </p:txBody>
      </p:sp>
    </p:spTree>
    <p:extLst>
      <p:ext uri="{BB962C8B-B14F-4D97-AF65-F5344CB8AC3E}">
        <p14:creationId xmlns:p14="http://schemas.microsoft.com/office/powerpoint/2010/main" val="3015936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F0AFC14-060D-4E40-87CC-A8A1B7BA9B54}" type="slidenum">
              <a:rPr kumimoji="1" lang="ja-JP" altLang="en-US" smtClean="0"/>
              <a:pPr/>
              <a:t>60</a:t>
            </a:fld>
            <a:endParaRPr kumimoji="1" lang="ja-JP" altLang="en-US"/>
          </a:p>
        </p:txBody>
      </p:sp>
    </p:spTree>
    <p:extLst>
      <p:ext uri="{BB962C8B-B14F-4D97-AF65-F5344CB8AC3E}">
        <p14:creationId xmlns:p14="http://schemas.microsoft.com/office/powerpoint/2010/main" val="227921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6</a:t>
            </a:fld>
            <a:endParaRPr kumimoji="1" lang="ja-JP" altLang="en-US"/>
          </a:p>
        </p:txBody>
      </p:sp>
    </p:spTree>
    <p:extLst>
      <p:ext uri="{BB962C8B-B14F-4D97-AF65-F5344CB8AC3E}">
        <p14:creationId xmlns:p14="http://schemas.microsoft.com/office/powerpoint/2010/main" val="18316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7</a:t>
            </a:fld>
            <a:endParaRPr kumimoji="1" lang="ja-JP" altLang="en-US"/>
          </a:p>
        </p:txBody>
      </p:sp>
    </p:spTree>
    <p:extLst>
      <p:ext uri="{BB962C8B-B14F-4D97-AF65-F5344CB8AC3E}">
        <p14:creationId xmlns:p14="http://schemas.microsoft.com/office/powerpoint/2010/main" val="400767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8</a:t>
            </a:fld>
            <a:endParaRPr kumimoji="1" lang="ja-JP" altLang="en-US"/>
          </a:p>
        </p:txBody>
      </p:sp>
    </p:spTree>
    <p:extLst>
      <p:ext uri="{BB962C8B-B14F-4D97-AF65-F5344CB8AC3E}">
        <p14:creationId xmlns:p14="http://schemas.microsoft.com/office/powerpoint/2010/main" val="331812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a:t>
            </a:fld>
            <a:endParaRPr kumimoji="1" lang="ja-JP" altLang="en-US"/>
          </a:p>
        </p:txBody>
      </p:sp>
    </p:spTree>
    <p:extLst>
      <p:ext uri="{BB962C8B-B14F-4D97-AF65-F5344CB8AC3E}">
        <p14:creationId xmlns:p14="http://schemas.microsoft.com/office/powerpoint/2010/main" val="239711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16</a:t>
            </a:fld>
            <a:endParaRPr kumimoji="1" lang="ja-JP" altLang="en-US"/>
          </a:p>
        </p:txBody>
      </p:sp>
    </p:spTree>
    <p:extLst>
      <p:ext uri="{BB962C8B-B14F-4D97-AF65-F5344CB8AC3E}">
        <p14:creationId xmlns:p14="http://schemas.microsoft.com/office/powerpoint/2010/main" val="387581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2017/8/24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C623-BEB3-46B2-A0BA-DC76BE833C70}" type="datetimeFigureOut">
              <a:rPr kumimoji="1" lang="ja-JP" altLang="en-US" smtClean="0"/>
              <a:pPr/>
              <a:t>2017/8/24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24A39-2744-46A6-8343-34BE4EB483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6/69/Virmalised_,aurora_borealis.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ja/7/77/Shinkiro-haru-uozu.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ja.wikipedia.org/wiki/%E3%83%95%E3%82%A1%E3%82%A4%E3%83%AB:Fuyunoshinkirou.jpg"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docid=EApQ61q66kPxGM&amp;tbnid=sn5QFo7W4oWPOM:&amp;ved=0CAUQjRw&amp;url=http://kyouun.cocolog-nifty.com/blog/2007/10/post_9e76.html&amp;ei=CO7kUeqrIeqN0AXOnoBg&amp;bvm=bv.48705608,d.d2k&amp;psig=AFQjCNFwwfY5zH2Hmk8_dChfsqJtMc_UVg&amp;ust=137404399877082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nn.co.jp/photo/35039520-2.html" TargetMode="External"/><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nn.co.jp/photo/35039520-4.html"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496944" cy="3098775"/>
          </a:xfrm>
          <a:noFill/>
          <a:ln w="57150">
            <a:solidFill>
              <a:schemeClr val="tx1"/>
            </a:solidFill>
          </a:ln>
        </p:spPr>
        <p:txBody>
          <a:bodyPr>
            <a:normAutofit/>
          </a:bodyPr>
          <a:lstStyle/>
          <a:p>
            <a:r>
              <a:rPr kumimoji="1" lang="ja-JP" altLang="en-US" sz="7300" dirty="0" smtClean="0"/>
              <a:t>観光の未来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0"/>
            <a:ext cx="8229600" cy="6858000"/>
          </a:xfrm>
        </p:spPr>
        <p:txBody>
          <a:bodyPr>
            <a:normAutofit fontScale="92500" lnSpcReduction="20000"/>
          </a:bodyPr>
          <a:lstStyle/>
          <a:p>
            <a:r>
              <a:rPr lang="ja-JP" altLang="en-US" dirty="0"/>
              <a:t>英国はこれまで自国ではなくオーストラリアでロケットの打ち上げを行ってきた。しかし今回の発表によって国内の候補地を巡る競争が過熱し、スコットランドなどの各地が候補として取りざたされている。</a:t>
            </a:r>
          </a:p>
          <a:p>
            <a:r>
              <a:rPr lang="ja-JP" altLang="en-US" dirty="0"/>
              <a:t>民間でもリアクション・エンジンズ社が再利用可能な無人操縦宇宙船の設計を披露したほか、宇宙観光のヴァージン・ギャラクティック社を率いるリチャード・ブランソン氏も英国の宇宙港利用に関心を示す。</a:t>
            </a:r>
          </a:p>
          <a:p>
            <a:r>
              <a:rPr lang="ja-JP" altLang="en-US" dirty="0"/>
              <a:t>ヴァージン社は年内に米ニューメキシコ州から宇宙観光船を打ち上げる見通し。現時点では２０万４０００ドル（約２０７０万円）の旅行代金がかかるが、競争の激化やインフラの整備によって、英国の宇宙港が開港する２０１８年までに、最大で８０％の値下がりが見込めると英当局は試算している。</a:t>
            </a:r>
          </a:p>
          <a:p>
            <a:endParaRPr lang="ja-JP" altLang="en-US" dirty="0"/>
          </a:p>
          <a:p>
            <a:endParaRPr kumimoji="1" lang="ja-JP" altLang="en-US" dirty="0"/>
          </a:p>
        </p:txBody>
      </p:sp>
    </p:spTree>
    <p:extLst>
      <p:ext uri="{BB962C8B-B14F-4D97-AF65-F5344CB8AC3E}">
        <p14:creationId xmlns:p14="http://schemas.microsoft.com/office/powerpoint/2010/main" val="224020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国際的観光政策の未樹立</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rmAutofit fontScale="70000" lnSpcReduction="20000"/>
          </a:bodyPr>
          <a:lstStyle/>
          <a:p>
            <a:r>
              <a:rPr lang="ja-JP" altLang="ja-JP" dirty="0"/>
              <a:t>観光政策は国、地域を単位として発想されてきた。地域が他と違うということを前提として成り立つ字句だから観光と極めて相性が良かったのである。従って、</a:t>
            </a:r>
            <a:r>
              <a:rPr lang="ja-JP" altLang="ja-JP" b="1" dirty="0">
                <a:solidFill>
                  <a:srgbClr val="FF0000"/>
                </a:solidFill>
              </a:rPr>
              <a:t>国際的な宇宙政策や科学政策は樹立されても、国の枠をこえた国際的な観光政策は未だに樹立されていない</a:t>
            </a:r>
            <a:r>
              <a:rPr lang="ja-JP" altLang="ja-JP" b="1" dirty="0" smtClean="0">
                <a:solidFill>
                  <a:srgbClr val="FF0000"/>
                </a:solidFill>
              </a:rPr>
              <a:t>。</a:t>
            </a:r>
            <a:endParaRPr lang="en-US" altLang="ja-JP" b="1" dirty="0" smtClean="0">
              <a:solidFill>
                <a:srgbClr val="FF0000"/>
              </a:solidFill>
            </a:endParaRPr>
          </a:p>
          <a:p>
            <a:r>
              <a:rPr lang="ja-JP" altLang="ja-JP" dirty="0" smtClean="0"/>
              <a:t>その</a:t>
            </a:r>
            <a:r>
              <a:rPr lang="ja-JP" altLang="ja-JP" dirty="0"/>
              <a:t>理由は観光に関して国の枠を超えた政策目的が樹立できないからである。外貨獲得も国の誇りも国単位の目的である。パイオニアとして国の威信をかけて宇宙飛行士を送り込む目的、防衛政策の観点から宇宙開発を行う目的、あるいは科学技術の進歩の観点からの宇宙開発は政策として成立させられるが、</a:t>
            </a:r>
            <a:r>
              <a:rPr lang="ja-JP" altLang="ja-JP" b="1" dirty="0">
                <a:solidFill>
                  <a:srgbClr val="FF0000"/>
                </a:solidFill>
              </a:rPr>
              <a:t>「「楽しみ」のための旅」を促進する「政策」目的は樹立できないのである。</a:t>
            </a:r>
          </a:p>
          <a:p>
            <a:r>
              <a:rPr lang="ja-JP" altLang="ja-JP" dirty="0"/>
              <a:t>国防上の観点からの配慮が弱まった結果、民間に技術が解放され商業用に活用されているものは、自動車、航空機等に限らずＧＰＳもしかりである。ようやく、宇宙開発技術が商業用に開放される機運が近年に発生してきた。その結果、</a:t>
            </a:r>
            <a:r>
              <a:rPr lang="ja-JP" altLang="ja-JP" b="1" dirty="0">
                <a:solidFill>
                  <a:srgbClr val="FF0000"/>
                </a:solidFill>
              </a:rPr>
              <a:t>産業政策として宇宙観光産業にも着目されるようになってきたのである。</a:t>
            </a:r>
          </a:p>
        </p:txBody>
      </p:sp>
    </p:spTree>
    <p:extLst>
      <p:ext uri="{BB962C8B-B14F-4D97-AF65-F5344CB8AC3E}">
        <p14:creationId xmlns:p14="http://schemas.microsoft.com/office/powerpoint/2010/main" val="94421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600200"/>
            <a:ext cx="8928992" cy="4525963"/>
          </a:xfrm>
        </p:spPr>
        <p:txBody>
          <a:bodyPr>
            <a:normAutofit fontScale="77500" lnSpcReduction="20000"/>
          </a:bodyPr>
          <a:lstStyle/>
          <a:p>
            <a:r>
              <a:rPr lang="ja-JP" altLang="ja-JP" dirty="0"/>
              <a:t>宇宙は人流のフロンティアであり、宇宙が観光資源となれば、文化観光資源、自然観光資源といった分類論は消滅する</a:t>
            </a:r>
            <a:r>
              <a:rPr lang="ja-JP" altLang="ja-JP" dirty="0" smtClean="0"/>
              <a:t>。</a:t>
            </a:r>
            <a:endParaRPr lang="en-US" altLang="ja-JP" dirty="0" smtClean="0"/>
          </a:p>
          <a:p>
            <a:r>
              <a:rPr lang="ja-JP" altLang="ja-JP" dirty="0" smtClean="0"/>
              <a:t>国防上</a:t>
            </a:r>
            <a:r>
              <a:rPr lang="ja-JP" altLang="ja-JP" dirty="0"/>
              <a:t>の観点からの配慮が弱まった結果ではあるが、国境を超える発想が一般人からも消滅する。宇宙旅行に関する政策は旅行者の安全確保を基軸としたアウトバウンドに行き着く。そして、宇宙空間での「無重力体験」は地上のどのテーマパークもかなわないアトラクションになるのである。</a:t>
            </a:r>
          </a:p>
          <a:p>
            <a:r>
              <a:rPr lang="ja-JP" altLang="ja-JP" dirty="0"/>
              <a:t>自然と人間の間に宗教に規範が入り込むと直接の関係性が薄められる。宗教がなくなった現代は、別の感覚の延長が始まる</a:t>
            </a:r>
            <a:r>
              <a:rPr lang="ja-JP" altLang="ja-JP" i="1" dirty="0"/>
              <a:t>。想像力。誰にでも可能</a:t>
            </a:r>
            <a:endParaRPr lang="ja-JP" altLang="ja-JP" dirty="0"/>
          </a:p>
          <a:p>
            <a:r>
              <a:rPr lang="ja-JP" altLang="ja-JP" i="1" dirty="0"/>
              <a:t>人間の尺度で測りがたい宇宙の延長や物質の構造　精神のはるかな飛翔を掻き立てる　身体的な感覚から遊離</a:t>
            </a:r>
            <a:r>
              <a:rPr lang="ja-JP" altLang="ja-JP" i="1" dirty="0" smtClean="0"/>
              <a:t>する</a:t>
            </a:r>
            <a:endParaRPr lang="ja-JP" altLang="ja-JP" dirty="0"/>
          </a:p>
        </p:txBody>
      </p:sp>
    </p:spTree>
    <p:extLst>
      <p:ext uri="{BB962C8B-B14F-4D97-AF65-F5344CB8AC3E}">
        <p14:creationId xmlns:p14="http://schemas.microsoft.com/office/powerpoint/2010/main" val="420607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宇宙からの風景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宇宙からの地球を眺めれば、人生観、文化観も変化するはず</a:t>
            </a:r>
            <a:endParaRPr kumimoji="1" lang="en-US" altLang="ja-JP" dirty="0" smtClean="0"/>
          </a:p>
          <a:p>
            <a:r>
              <a:rPr lang="ja-JP" altLang="en-US" dirty="0"/>
              <a:t>航空機</a:t>
            </a:r>
            <a:r>
              <a:rPr lang="ja-JP" altLang="en-US" dirty="0" smtClean="0"/>
              <a:t>の発展に比較すると、民間宇宙ロケットの発展は遅い</a:t>
            </a:r>
            <a:endParaRPr lang="en-US" altLang="ja-JP" dirty="0" smtClean="0"/>
          </a:p>
          <a:p>
            <a:r>
              <a:rPr kumimoji="1" lang="ja-JP" altLang="en-US" dirty="0"/>
              <a:t>ガガーリン</a:t>
            </a:r>
            <a:r>
              <a:rPr kumimoji="1" lang="ja-JP" altLang="en-US" dirty="0" smtClean="0"/>
              <a:t>が</a:t>
            </a:r>
            <a:r>
              <a:rPr kumimoji="1" lang="ja-JP" altLang="en-US" dirty="0"/>
              <a:t>宇宙</a:t>
            </a:r>
            <a:r>
              <a:rPr kumimoji="1" lang="ja-JP" altLang="en-US" dirty="0" smtClean="0"/>
              <a:t>に</a:t>
            </a:r>
            <a:r>
              <a:rPr kumimoji="1" lang="ja-JP" altLang="en-US" dirty="0"/>
              <a:t>出</a:t>
            </a:r>
            <a:r>
              <a:rPr kumimoji="1" lang="ja-JP" altLang="en-US" dirty="0" smtClean="0"/>
              <a:t>かけてから半世紀以上も経過している</a:t>
            </a:r>
            <a:endParaRPr kumimoji="1" lang="en-US" altLang="ja-JP" dirty="0" smtClean="0"/>
          </a:p>
          <a:p>
            <a:r>
              <a:rPr kumimoji="1" lang="ja-JP" altLang="en-US" dirty="0" smtClean="0"/>
              <a:t>技術的は十分に対応できているから、大衆化戦略が必要</a:t>
            </a:r>
            <a:endParaRPr kumimoji="1" lang="en-US" altLang="ja-JP" dirty="0" smtClean="0"/>
          </a:p>
          <a:p>
            <a:r>
              <a:rPr lang="ja-JP" altLang="en-US" dirty="0" smtClean="0"/>
              <a:t>あらゆる観光資源も、「宇宙観光」にはかなわないであろう</a:t>
            </a:r>
            <a:endParaRPr kumimoji="1" lang="ja-JP" altLang="en-US" dirty="0"/>
          </a:p>
        </p:txBody>
      </p:sp>
    </p:spTree>
    <p:extLst>
      <p:ext uri="{BB962C8B-B14F-4D97-AF65-F5344CB8AC3E}">
        <p14:creationId xmlns:p14="http://schemas.microsoft.com/office/powerpoint/2010/main" val="188667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風景とヴァーチャルリアリティ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風景が頭の中のこととすると、ヴァーチャルリアリティの風景観光の可能性</a:t>
            </a:r>
            <a:r>
              <a:rPr lang="ja-JP" altLang="en-US" dirty="0" smtClean="0"/>
              <a:t>もある</a:t>
            </a:r>
            <a:endParaRPr lang="en-US" altLang="ja-JP" dirty="0" smtClean="0"/>
          </a:p>
          <a:p>
            <a:r>
              <a:rPr kumimoji="1" lang="ja-JP" altLang="en-US" dirty="0"/>
              <a:t>行</a:t>
            </a:r>
            <a:r>
              <a:rPr kumimoji="1" lang="ja-JP" altLang="en-US" dirty="0" smtClean="0"/>
              <a:t>かなくても、いったことと同様の情報、効果が得られる</a:t>
            </a:r>
            <a:endParaRPr kumimoji="1" lang="en-US" altLang="ja-JP" dirty="0" smtClean="0"/>
          </a:p>
          <a:p>
            <a:r>
              <a:rPr lang="ja-JP" altLang="en-US" dirty="0"/>
              <a:t>特</a:t>
            </a:r>
            <a:r>
              <a:rPr lang="ja-JP" altLang="en-US" dirty="0" smtClean="0"/>
              <a:t>に宇宙旅行はリアルもヴァーチャルも画面を通しての理解になる</a:t>
            </a:r>
            <a:endParaRPr kumimoji="1" lang="ja-JP" altLang="en-US" dirty="0"/>
          </a:p>
        </p:txBody>
      </p:sp>
    </p:spTree>
    <p:extLst>
      <p:ext uri="{BB962C8B-B14F-4D97-AF65-F5344CB8AC3E}">
        <p14:creationId xmlns:p14="http://schemas.microsoft.com/office/powerpoint/2010/main" val="101011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smtClean="0"/>
              <a:t>自然</a:t>
            </a:r>
            <a:r>
              <a:rPr lang="ja-JP" altLang="ja-JP" b="1" dirty="0"/>
              <a:t>現象等の</a:t>
            </a:r>
            <a:r>
              <a:rPr lang="ja-JP" altLang="ja-JP" b="1" dirty="0" smtClean="0"/>
              <a:t>予測</a:t>
            </a:r>
            <a:endParaRPr kumimoji="1" lang="ja-JP" altLang="en-US" dirty="0"/>
          </a:p>
        </p:txBody>
      </p:sp>
      <p:sp>
        <p:nvSpPr>
          <p:cNvPr id="3" name="コンテンツ プレースホルダー 2"/>
          <p:cNvSpPr>
            <a:spLocks noGrp="1"/>
          </p:cNvSpPr>
          <p:nvPr>
            <p:ph idx="1"/>
          </p:nvPr>
        </p:nvSpPr>
        <p:spPr>
          <a:xfrm>
            <a:off x="107504" y="1600200"/>
            <a:ext cx="8928992" cy="5257800"/>
          </a:xfrm>
        </p:spPr>
        <p:txBody>
          <a:bodyPr>
            <a:normAutofit fontScale="85000" lnSpcReduction="20000"/>
          </a:bodyPr>
          <a:lstStyle/>
          <a:p>
            <a:r>
              <a:rPr lang="ja-JP" altLang="ja-JP" dirty="0" smtClean="0"/>
              <a:t>日食</a:t>
            </a:r>
            <a:r>
              <a:rPr lang="ja-JP" altLang="ja-JP" dirty="0"/>
              <a:t>、月食は完全にその発生を予測できるから、日食ツアーが販売される</a:t>
            </a:r>
            <a:r>
              <a:rPr lang="ja-JP" altLang="ja-JP" dirty="0" smtClean="0"/>
              <a:t>。オーロラ</a:t>
            </a:r>
            <a:r>
              <a:rPr lang="ja-JP" altLang="ja-JP" dirty="0"/>
              <a:t>、蜃気楼の発生はまだ確率の世界である。発生する原理は解明されているから、あとは予測に必要なデータのインプットであるが、現状では解析に時間を必要とするから実用的ではない</a:t>
            </a:r>
            <a:r>
              <a:rPr lang="ja-JP" altLang="ja-JP" dirty="0" smtClean="0"/>
              <a:t>。</a:t>
            </a:r>
            <a:endParaRPr lang="en-US" altLang="ja-JP" dirty="0" smtClean="0"/>
          </a:p>
          <a:p>
            <a:r>
              <a:rPr lang="ja-JP" altLang="ja-JP" dirty="0" smtClean="0"/>
              <a:t>量子</a:t>
            </a:r>
            <a:r>
              <a:rPr lang="ja-JP" altLang="ja-JP" dirty="0"/>
              <a:t>コンピュータに象徴される高度なコンピュータが出現すれば、膨大なデータ量の処理が瞬時に可能となるところから、可能性は次第に高くなるはずである。気象予報、地震予知等の精度を上昇させるため、人類社会は高速コンピュータを活用するようになる</a:t>
            </a:r>
            <a:r>
              <a:rPr lang="ja-JP" altLang="ja-JP" dirty="0" smtClean="0"/>
              <a:t>。</a:t>
            </a:r>
            <a:endParaRPr lang="en-US" altLang="ja-JP" dirty="0" smtClean="0"/>
          </a:p>
          <a:p>
            <a:r>
              <a:rPr lang="ja-JP" altLang="ja-JP" dirty="0" smtClean="0"/>
              <a:t>ポロロッカ</a:t>
            </a:r>
            <a:r>
              <a:rPr lang="ja-JP" altLang="ja-JP" dirty="0"/>
              <a:t>（海嘯）、レンズ雲、光柱（ライトラピー）、逆さ霧、ダイヤモンドダスト等これまで一部の愛好家の関心事であったものが新しい観光資源として身近に認識されるようになるであろう。</a:t>
            </a:r>
          </a:p>
          <a:p>
            <a:endParaRPr kumimoji="1" lang="ja-JP" altLang="en-US" dirty="0"/>
          </a:p>
        </p:txBody>
      </p:sp>
    </p:spTree>
    <p:extLst>
      <p:ext uri="{BB962C8B-B14F-4D97-AF65-F5344CB8AC3E}">
        <p14:creationId xmlns:p14="http://schemas.microsoft.com/office/powerpoint/2010/main" val="20479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量子コンピュータの出現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量子コンピュータが出現すれば、膨大なデータ量の処理が瞬時に可能となるところから、地震予知等が格段に制度が上昇する</a:t>
            </a:r>
            <a:endParaRPr kumimoji="1" lang="en-US" altLang="ja-JP" dirty="0" smtClean="0"/>
          </a:p>
          <a:p>
            <a:r>
              <a:rPr lang="ja-JP" altLang="en-US" dirty="0" smtClean="0"/>
              <a:t>オーロラ、ダイヤモンドダスト、蜃気楼等の予測も格段に進展する</a:t>
            </a:r>
            <a:endParaRPr kumimoji="1" lang="ja-JP" altLang="en-US" dirty="0"/>
          </a:p>
        </p:txBody>
      </p:sp>
    </p:spTree>
    <p:extLst>
      <p:ext uri="{BB962C8B-B14F-4D97-AF65-F5344CB8AC3E}">
        <p14:creationId xmlns:p14="http://schemas.microsoft.com/office/powerpoint/2010/main" val="260305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ファイル:Virmalised ,aurora borealis.jpg">
            <a:hlinkClick r:id="rId3"/>
          </p:cNvPr>
          <p:cNvPicPr>
            <a:picLocks noChangeAspect="1" noChangeArrowheads="1"/>
          </p:cNvPicPr>
          <p:nvPr/>
        </p:nvPicPr>
        <p:blipFill>
          <a:blip r:embed="rId4" cstate="print"/>
          <a:srcRect/>
          <a:stretch>
            <a:fillRect/>
          </a:stretch>
        </p:blipFill>
        <p:spPr bwMode="auto">
          <a:xfrm>
            <a:off x="696416" y="1511002"/>
            <a:ext cx="7620000" cy="5086350"/>
          </a:xfrm>
          <a:prstGeom prst="rect">
            <a:avLst/>
          </a:prstGeom>
          <a:noFill/>
        </p:spPr>
      </p:pic>
    </p:spTree>
    <p:extLst>
      <p:ext uri="{BB962C8B-B14F-4D97-AF65-F5344CB8AC3E}">
        <p14:creationId xmlns:p14="http://schemas.microsoft.com/office/powerpoint/2010/main" val="347068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93" t="31356" r="49911" b="19492"/>
          <a:stretch>
            <a:fillRect/>
          </a:stretch>
        </p:blipFill>
        <p:spPr bwMode="auto">
          <a:xfrm>
            <a:off x="539552" y="620688"/>
            <a:ext cx="8388424" cy="6264697"/>
          </a:xfrm>
          <a:prstGeom prst="rect">
            <a:avLst/>
          </a:prstGeom>
          <a:noFill/>
          <a:ln w="9525">
            <a:noFill/>
            <a:miter lim="800000"/>
            <a:headEnd/>
            <a:tailEnd/>
          </a:ln>
        </p:spPr>
      </p:pic>
      <p:sp>
        <p:nvSpPr>
          <p:cNvPr id="5" name="正方形/長方形 4"/>
          <p:cNvSpPr/>
          <p:nvPr/>
        </p:nvSpPr>
        <p:spPr>
          <a:xfrm>
            <a:off x="2286000" y="-27384"/>
            <a:ext cx="4572000" cy="646331"/>
          </a:xfrm>
          <a:prstGeom prst="rect">
            <a:avLst/>
          </a:prstGeom>
        </p:spPr>
        <p:txBody>
          <a:bodyPr>
            <a:spAutoFit/>
          </a:bodyPr>
          <a:lstStyle/>
          <a:p>
            <a:r>
              <a:rPr lang="en-US" altLang="ja-JP" dirty="0" smtClean="0"/>
              <a:t>http://ja.wikipedia.org/wiki/%E3%82%AA%E3%83%BC%E3%83%AD%E3%83%A9</a:t>
            </a:r>
            <a:endParaRPr lang="ja-JP" altLang="en-US" dirty="0"/>
          </a:p>
        </p:txBody>
      </p:sp>
    </p:spTree>
    <p:extLst>
      <p:ext uri="{BB962C8B-B14F-4D97-AF65-F5344CB8AC3E}">
        <p14:creationId xmlns:p14="http://schemas.microsoft.com/office/powerpoint/2010/main" val="363678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レンズ雲　長野県富士見町</a:t>
            </a:r>
            <a:endParaRPr kumimoji="1" lang="ja-JP" altLang="en-US" dirty="0"/>
          </a:p>
        </p:txBody>
      </p:sp>
      <p:pic>
        <p:nvPicPr>
          <p:cNvPr id="44036" name="Picture 4" descr="レンズ雲と山"/>
          <p:cNvPicPr>
            <a:picLocks noChangeAspect="1" noChangeArrowheads="1"/>
          </p:cNvPicPr>
          <p:nvPr/>
        </p:nvPicPr>
        <p:blipFill>
          <a:blip r:embed="rId3" cstate="print"/>
          <a:srcRect/>
          <a:stretch>
            <a:fillRect/>
          </a:stretch>
        </p:blipFill>
        <p:spPr bwMode="auto">
          <a:xfrm>
            <a:off x="945232" y="1807046"/>
            <a:ext cx="5715000" cy="4286250"/>
          </a:xfrm>
          <a:prstGeom prst="rect">
            <a:avLst/>
          </a:prstGeom>
          <a:noFill/>
        </p:spPr>
      </p:pic>
      <p:pic>
        <p:nvPicPr>
          <p:cNvPr id="44038" name="Picture 6" descr="クリックすると新しいウィンドウで開きます"/>
          <p:cNvPicPr>
            <a:picLocks noChangeAspect="1" noChangeArrowheads="1"/>
          </p:cNvPicPr>
          <p:nvPr/>
        </p:nvPicPr>
        <p:blipFill>
          <a:blip r:embed="rId4" cstate="print"/>
          <a:srcRect/>
          <a:stretch>
            <a:fillRect/>
          </a:stretch>
        </p:blipFill>
        <p:spPr bwMode="auto">
          <a:xfrm>
            <a:off x="5796136" y="4542964"/>
            <a:ext cx="3240360" cy="2054388"/>
          </a:xfrm>
          <a:prstGeom prst="rect">
            <a:avLst/>
          </a:prstGeom>
          <a:noFill/>
        </p:spPr>
      </p:pic>
    </p:spTree>
    <p:extLst>
      <p:ext uri="{BB962C8B-B14F-4D97-AF65-F5344CB8AC3E}">
        <p14:creationId xmlns:p14="http://schemas.microsoft.com/office/powerpoint/2010/main" val="282150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92480" cy="1143000"/>
          </a:xfrm>
          <a:noFill/>
          <a:ln>
            <a:solidFill>
              <a:schemeClr val="accent1"/>
            </a:solidFill>
          </a:ln>
        </p:spPr>
        <p:txBody>
          <a:bodyPr>
            <a:noAutofit/>
          </a:bodyPr>
          <a:lstStyle/>
          <a:p>
            <a:r>
              <a:rPr kumimoji="1" lang="ja-JP" altLang="en-US" sz="3600" dirty="0" smtClean="0"/>
              <a:t>技術の進展による観光資源の拡大</a:t>
            </a:r>
            <a:endParaRPr kumimoji="1" lang="ja-JP" altLang="en-US" sz="36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鉄道、航空機、船舶の発達が風景を生み出し、風景感を変化させてきた</a:t>
            </a:r>
            <a:endParaRPr kumimoji="1" lang="en-US" altLang="ja-JP" dirty="0" smtClean="0"/>
          </a:p>
          <a:p>
            <a:r>
              <a:rPr lang="ja-JP" altLang="en-US" dirty="0" smtClean="0"/>
              <a:t>オーロラ、蜃気楼、日食等の予測技術の進展が新たな観光資源を生み出してきた</a:t>
            </a:r>
            <a:endParaRPr lang="en-US" altLang="ja-JP" dirty="0" smtClean="0"/>
          </a:p>
          <a:p>
            <a:r>
              <a:rPr kumimoji="1" lang="ja-JP" altLang="en-US" dirty="0" smtClean="0"/>
              <a:t>その意味でのフロンティアは、宇宙、深海等に限定されてきているのかもしれない。</a:t>
            </a:r>
            <a:endParaRPr kumimoji="1" lang="en-US" altLang="ja-JP" dirty="0" smtClean="0"/>
          </a:p>
          <a:p>
            <a:r>
              <a:rPr lang="ja-JP" altLang="en-US" dirty="0" smtClean="0"/>
              <a:t>その一方で、環境条件の変化が、新たな自然を発生させることもあるが、急激な変化は人類にとって危険なのかもしれない</a:t>
            </a:r>
            <a:endParaRPr kumimoji="1" lang="ja-JP" altLang="en-US" dirty="0"/>
          </a:p>
        </p:txBody>
      </p:sp>
    </p:spTree>
    <p:extLst>
      <p:ext uri="{BB962C8B-B14F-4D97-AF65-F5344CB8AC3E}">
        <p14:creationId xmlns:p14="http://schemas.microsoft.com/office/powerpoint/2010/main" val="258650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光柱（ライトラピー）</a:t>
            </a:r>
            <a:endParaRPr kumimoji="1" lang="ja-JP" altLang="en-US" dirty="0"/>
          </a:p>
        </p:txBody>
      </p:sp>
      <p:pic>
        <p:nvPicPr>
          <p:cNvPr id="2050" name="Picture 2" descr="http://msp.c.yimg.jp/yjimage?q=rC9Z44oXyLEES33cYF0Q6WCLybjmxIMRrKASo2iXWdwBDVviTuV4irlrjzFw_KHTBvGyBgO44qfKzJFMSTsTaX7yCuOLa_CbK8MWcnWGP9cpc8avCOEB3BbPtnrwKP44&amp;sig=12rjufkte&amp;x=170&amp;y=127"/>
          <p:cNvPicPr>
            <a:picLocks noChangeAspect="1" noChangeArrowheads="1"/>
          </p:cNvPicPr>
          <p:nvPr/>
        </p:nvPicPr>
        <p:blipFill>
          <a:blip r:embed="rId3" cstate="print"/>
          <a:srcRect/>
          <a:stretch>
            <a:fillRect/>
          </a:stretch>
        </p:blipFill>
        <p:spPr bwMode="auto">
          <a:xfrm>
            <a:off x="1440582" y="1859283"/>
            <a:ext cx="5867722" cy="4383537"/>
          </a:xfrm>
          <a:prstGeom prst="rect">
            <a:avLst/>
          </a:prstGeom>
          <a:noFill/>
        </p:spPr>
      </p:pic>
    </p:spTree>
    <p:extLst>
      <p:ext uri="{BB962C8B-B14F-4D97-AF65-F5344CB8AC3E}">
        <p14:creationId xmlns:p14="http://schemas.microsoft.com/office/powerpoint/2010/main" val="247100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逆さ霧　上田市</a:t>
            </a:r>
            <a:endParaRPr kumimoji="1" lang="ja-JP" altLang="en-US" dirty="0"/>
          </a:p>
        </p:txBody>
      </p:sp>
      <p:pic>
        <p:nvPicPr>
          <p:cNvPr id="46082" name="Picture 2" descr="クリックすると新しいウィンドウで開きます"/>
          <p:cNvPicPr>
            <a:picLocks noChangeAspect="1" noChangeArrowheads="1"/>
          </p:cNvPicPr>
          <p:nvPr/>
        </p:nvPicPr>
        <p:blipFill>
          <a:blip r:embed="rId3" cstate="print"/>
          <a:srcRect/>
          <a:stretch>
            <a:fillRect/>
          </a:stretch>
        </p:blipFill>
        <p:spPr bwMode="auto">
          <a:xfrm>
            <a:off x="426665" y="1737320"/>
            <a:ext cx="8105775" cy="4572000"/>
          </a:xfrm>
          <a:prstGeom prst="rect">
            <a:avLst/>
          </a:prstGeom>
          <a:noFill/>
        </p:spPr>
      </p:pic>
    </p:spTree>
    <p:extLst>
      <p:ext uri="{BB962C8B-B14F-4D97-AF65-F5344CB8AC3E}">
        <p14:creationId xmlns:p14="http://schemas.microsoft.com/office/powerpoint/2010/main" val="241808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ln>
            <a:solidFill>
              <a:schemeClr val="tx1">
                <a:lumMod val="95000"/>
                <a:lumOff val="5000"/>
              </a:schemeClr>
            </a:solidFill>
          </a:ln>
        </p:spPr>
        <p:txBody>
          <a:bodyPr>
            <a:normAutofit fontScale="90000"/>
          </a:bodyPr>
          <a:lstStyle/>
          <a:p>
            <a:r>
              <a:rPr kumimoji="1" lang="ja-JP" altLang="en-US" dirty="0" smtClean="0"/>
              <a:t>ダイヤモンドダスト</a:t>
            </a:r>
            <a:r>
              <a:rPr lang="en-US" altLang="ja-JP" sz="3100" dirty="0" smtClean="0"/>
              <a:t>https://www.youtube.com/watch?v=Aq-BsY_0oz0</a:t>
            </a:r>
            <a:endParaRPr kumimoji="1" lang="ja-JP" altLang="en-US" sz="3100" dirty="0"/>
          </a:p>
        </p:txBody>
      </p:sp>
      <p:pic>
        <p:nvPicPr>
          <p:cNvPr id="4" name="図 3"/>
          <p:cNvPicPr/>
          <p:nvPr/>
        </p:nvPicPr>
        <p:blipFill>
          <a:blip r:embed="rId3" cstate="print"/>
          <a:srcRect l="8818" t="18079" r="42152" b="36723"/>
          <a:stretch>
            <a:fillRect/>
          </a:stretch>
        </p:blipFill>
        <p:spPr bwMode="auto">
          <a:xfrm>
            <a:off x="1259632" y="1844824"/>
            <a:ext cx="6408712" cy="4824536"/>
          </a:xfrm>
          <a:prstGeom prst="rect">
            <a:avLst/>
          </a:prstGeom>
          <a:noFill/>
          <a:ln w="9525">
            <a:noFill/>
            <a:miter lim="800000"/>
            <a:headEnd/>
            <a:tailEnd/>
          </a:ln>
        </p:spPr>
      </p:pic>
    </p:spTree>
    <p:extLst>
      <p:ext uri="{BB962C8B-B14F-4D97-AF65-F5344CB8AC3E}">
        <p14:creationId xmlns:p14="http://schemas.microsoft.com/office/powerpoint/2010/main" val="3004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ファイル:Shinkiro-haru-uozu.jpg">
            <a:hlinkClick r:id="rId3"/>
          </p:cNvPr>
          <p:cNvPicPr>
            <a:picLocks noChangeAspect="1" noChangeArrowheads="1"/>
          </p:cNvPicPr>
          <p:nvPr/>
        </p:nvPicPr>
        <p:blipFill>
          <a:blip r:embed="rId4" cstate="print"/>
          <a:srcRect/>
          <a:stretch>
            <a:fillRect/>
          </a:stretch>
        </p:blipFill>
        <p:spPr bwMode="auto">
          <a:xfrm>
            <a:off x="755576" y="548680"/>
            <a:ext cx="7620000" cy="1872208"/>
          </a:xfrm>
          <a:prstGeom prst="rect">
            <a:avLst/>
          </a:prstGeom>
          <a:noFill/>
        </p:spPr>
      </p:pic>
      <p:pic>
        <p:nvPicPr>
          <p:cNvPr id="72708" name="Picture 4" descr="http://upload.wikimedia.org/wikipedia/ja/thumb/9/95/Fuyunoshinkirou.jpg/400px-Fuyunoshinkirou.jpg">
            <a:hlinkClick r:id="rId5"/>
          </p:cNvPr>
          <p:cNvPicPr>
            <a:picLocks noChangeAspect="1" noChangeArrowheads="1"/>
          </p:cNvPicPr>
          <p:nvPr/>
        </p:nvPicPr>
        <p:blipFill>
          <a:blip r:embed="rId6" cstate="print"/>
          <a:srcRect/>
          <a:stretch>
            <a:fillRect/>
          </a:stretch>
        </p:blipFill>
        <p:spPr bwMode="auto">
          <a:xfrm>
            <a:off x="755576" y="3356992"/>
            <a:ext cx="7848872" cy="2016224"/>
          </a:xfrm>
          <a:prstGeom prst="rect">
            <a:avLst/>
          </a:prstGeom>
          <a:noFill/>
        </p:spPr>
      </p:pic>
      <p:sp>
        <p:nvSpPr>
          <p:cNvPr id="6" name="正方形/長方形 5"/>
          <p:cNvSpPr/>
          <p:nvPr/>
        </p:nvSpPr>
        <p:spPr>
          <a:xfrm>
            <a:off x="1115616" y="2636912"/>
            <a:ext cx="7272808" cy="646331"/>
          </a:xfrm>
          <a:prstGeom prst="rect">
            <a:avLst/>
          </a:prstGeom>
        </p:spPr>
        <p:txBody>
          <a:bodyPr wrap="square">
            <a:spAutoFit/>
          </a:bodyPr>
          <a:lstStyle/>
          <a:p>
            <a:r>
              <a:rPr lang="ja-JP" altLang="ja-JP" sz="3600" dirty="0" smtClean="0"/>
              <a:t>春夏型の蜃気楼（富山県魚津市沖</a:t>
            </a:r>
            <a:r>
              <a:rPr lang="ja-JP" altLang="en-US" sz="3600" dirty="0" smtClean="0"/>
              <a:t>）</a:t>
            </a:r>
            <a:endParaRPr lang="ja-JP" altLang="en-US" sz="3600" dirty="0"/>
          </a:p>
        </p:txBody>
      </p:sp>
      <p:sp>
        <p:nvSpPr>
          <p:cNvPr id="7" name="正方形/長方形 6"/>
          <p:cNvSpPr/>
          <p:nvPr/>
        </p:nvSpPr>
        <p:spPr>
          <a:xfrm>
            <a:off x="1187624" y="5734997"/>
            <a:ext cx="7056784" cy="646331"/>
          </a:xfrm>
          <a:prstGeom prst="rect">
            <a:avLst/>
          </a:prstGeom>
        </p:spPr>
        <p:txBody>
          <a:bodyPr wrap="square">
            <a:spAutoFit/>
          </a:bodyPr>
          <a:lstStyle/>
          <a:p>
            <a:r>
              <a:rPr lang="ja-JP" altLang="en-US" sz="3600" dirty="0" smtClean="0"/>
              <a:t>秋冬</a:t>
            </a:r>
            <a:r>
              <a:rPr lang="ja-JP" altLang="ja-JP" sz="3600" dirty="0" smtClean="0"/>
              <a:t>型の蜃気楼（富山県魚津市沖</a:t>
            </a:r>
            <a:r>
              <a:rPr lang="ja-JP" altLang="en-US" sz="3600" dirty="0" smtClean="0"/>
              <a:t>）</a:t>
            </a:r>
            <a:endParaRPr lang="ja-JP" altLang="en-US" sz="3600" dirty="0"/>
          </a:p>
        </p:txBody>
      </p:sp>
    </p:spTree>
    <p:extLst>
      <p:ext uri="{BB962C8B-B14F-4D97-AF65-F5344CB8AC3E}">
        <p14:creationId xmlns:p14="http://schemas.microsoft.com/office/powerpoint/2010/main" val="171205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動植物の生態</a:t>
            </a:r>
            <a:endParaRPr kumimoji="1" lang="ja-JP" altLang="en-US" dirty="0"/>
          </a:p>
        </p:txBody>
      </p:sp>
      <p:sp>
        <p:nvSpPr>
          <p:cNvPr id="3" name="コンテンツ プレースホルダー 2"/>
          <p:cNvSpPr>
            <a:spLocks noGrp="1"/>
          </p:cNvSpPr>
          <p:nvPr>
            <p:ph idx="1"/>
          </p:nvPr>
        </p:nvSpPr>
        <p:spPr/>
        <p:txBody>
          <a:bodyPr/>
          <a:lstStyle/>
          <a:p>
            <a:r>
              <a:rPr lang="ja-JP" altLang="ja-JP" dirty="0"/>
              <a:t>自然現象だけではなく、動植物の</a:t>
            </a:r>
            <a:r>
              <a:rPr lang="ja-JP" altLang="ja-JP" dirty="0" smtClean="0"/>
              <a:t>生態も</a:t>
            </a:r>
            <a:r>
              <a:rPr lang="ja-JP" altLang="ja-JP" dirty="0"/>
              <a:t>新しい観光資源として見直される。渡り鳥の大群、昆虫の生態などである。</a:t>
            </a:r>
            <a:r>
              <a:rPr lang="ja-JP" altLang="ja-JP" dirty="0" err="1"/>
              <a:t>ゆる</a:t>
            </a:r>
            <a:r>
              <a:rPr lang="ja-JP" altLang="ja-JP" dirty="0"/>
              <a:t>キャラ、Ｂ級グルメ等すぐにまねをされるものでは、人流産業は長くは継続できないのであろう。</a:t>
            </a:r>
            <a:endParaRPr lang="ja-JP" altLang="en-US" dirty="0"/>
          </a:p>
          <a:p>
            <a:endParaRPr kumimoji="1" lang="ja-JP" altLang="en-US" dirty="0"/>
          </a:p>
        </p:txBody>
      </p:sp>
    </p:spTree>
    <p:extLst>
      <p:ext uri="{BB962C8B-B14F-4D97-AF65-F5344CB8AC3E}">
        <p14:creationId xmlns:p14="http://schemas.microsoft.com/office/powerpoint/2010/main" val="392306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363272" cy="1844824"/>
          </a:xfrm>
          <a:ln w="19050">
            <a:solidFill>
              <a:schemeClr val="tx1">
                <a:lumMod val="95000"/>
                <a:lumOff val="5000"/>
              </a:schemeClr>
            </a:solidFill>
          </a:ln>
        </p:spPr>
        <p:txBody>
          <a:bodyPr>
            <a:normAutofit fontScale="90000"/>
          </a:bodyPr>
          <a:lstStyle/>
          <a:p>
            <a:r>
              <a:rPr lang="ja-JP" altLang="en-US" b="1" dirty="0" smtClean="0"/>
              <a:t>鳥を目がけて一斉噴射！これがヤマアリ蟻酸攻撃だ！</a:t>
            </a:r>
            <a:r>
              <a:rPr lang="en-US" altLang="ja-JP" b="1" dirty="0" smtClean="0"/>
              <a:t/>
            </a:r>
            <a:br>
              <a:rPr lang="en-US" altLang="ja-JP" b="1" dirty="0" smtClean="0"/>
            </a:br>
            <a:r>
              <a:rPr lang="en-US" altLang="ja-JP" sz="1600" b="1" dirty="0" smtClean="0"/>
              <a:t>https://www.youtube.com/watch?v=PXvL9PwKc7Q&amp;feature=player_embedded</a:t>
            </a:r>
            <a:br>
              <a:rPr lang="en-US" altLang="ja-JP" sz="1600" b="1" dirty="0" smtClean="0"/>
            </a:br>
            <a:r>
              <a:rPr lang="en-US" altLang="ja-JP" sz="1600" b="1" dirty="0" smtClean="0"/>
              <a:t>http://karapaia.livedoor.biz/archives/52156871.html</a:t>
            </a:r>
            <a:endParaRPr kumimoji="1" lang="ja-JP" altLang="en-US" sz="1600" dirty="0"/>
          </a:p>
        </p:txBody>
      </p:sp>
      <p:pic>
        <p:nvPicPr>
          <p:cNvPr id="2050" name="Picture 2" descr="1_e3"/>
          <p:cNvPicPr>
            <a:picLocks noChangeAspect="1" noChangeArrowheads="1"/>
          </p:cNvPicPr>
          <p:nvPr/>
        </p:nvPicPr>
        <p:blipFill>
          <a:blip r:embed="rId3" cstate="print"/>
          <a:srcRect/>
          <a:stretch>
            <a:fillRect/>
          </a:stretch>
        </p:blipFill>
        <p:spPr bwMode="auto">
          <a:xfrm>
            <a:off x="776464" y="1916832"/>
            <a:ext cx="7539952" cy="4848969"/>
          </a:xfrm>
          <a:prstGeom prst="rect">
            <a:avLst/>
          </a:prstGeom>
          <a:noFill/>
        </p:spPr>
      </p:pic>
    </p:spTree>
    <p:extLst>
      <p:ext uri="{BB962C8B-B14F-4D97-AF65-F5344CB8AC3E}">
        <p14:creationId xmlns:p14="http://schemas.microsoft.com/office/powerpoint/2010/main" val="70771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412777"/>
            <a:ext cx="7772400" cy="3312368"/>
          </a:xfrm>
          <a:solidFill>
            <a:srgbClr val="FFFF00"/>
          </a:solidFill>
        </p:spPr>
        <p:txBody>
          <a:bodyPr/>
          <a:lstStyle/>
          <a:p>
            <a:r>
              <a:rPr kumimoji="1" lang="ja-JP" altLang="en-US" dirty="0" smtClean="0"/>
              <a:t>超高齢化社会</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a:t>
            </a:r>
            <a:r>
              <a:rPr lang="ja-JP" altLang="en-US" dirty="0" smtClean="0"/>
              <a:t>死生観」と</a:t>
            </a:r>
            <a:r>
              <a:rPr lang="ja-JP" altLang="en-US" dirty="0"/>
              <a:t>観光</a:t>
            </a:r>
            <a:endParaRPr kumimoji="1" lang="ja-JP" altLang="en-US" dirty="0"/>
          </a:p>
        </p:txBody>
      </p:sp>
    </p:spTree>
    <p:extLst>
      <p:ext uri="{BB962C8B-B14F-4D97-AF65-F5344CB8AC3E}">
        <p14:creationId xmlns:p14="http://schemas.microsoft.com/office/powerpoint/2010/main" val="261388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lang="ja-JP" altLang="en-US" dirty="0" smtClean="0"/>
              <a:t>死の発見</a:t>
            </a:r>
            <a:endParaRPr kumimoji="1" lang="ja-JP" altLang="en-US" dirty="0"/>
          </a:p>
        </p:txBody>
      </p:sp>
      <p:sp>
        <p:nvSpPr>
          <p:cNvPr id="3" name="コンテンツ プレースホルダ 2"/>
          <p:cNvSpPr>
            <a:spLocks noGrp="1"/>
          </p:cNvSpPr>
          <p:nvPr>
            <p:ph idx="1"/>
          </p:nvPr>
        </p:nvSpPr>
        <p:spPr>
          <a:xfrm>
            <a:off x="323528" y="1600200"/>
            <a:ext cx="8820472" cy="4997152"/>
          </a:xfrm>
        </p:spPr>
        <p:txBody>
          <a:bodyPr>
            <a:noAutofit/>
          </a:bodyPr>
          <a:lstStyle/>
          <a:p>
            <a:r>
              <a:rPr lang="ja-JP" altLang="ja-JP" sz="4400" dirty="0" smtClean="0"/>
              <a:t>数が数えられるという再帰的演算能力ができる</a:t>
            </a:r>
            <a:endParaRPr lang="en-US" altLang="ja-JP" sz="4400" dirty="0" smtClean="0"/>
          </a:p>
          <a:p>
            <a:r>
              <a:rPr lang="ja-JP" altLang="en-US" sz="4400" dirty="0" smtClean="0"/>
              <a:t>そうすると、</a:t>
            </a:r>
            <a:r>
              <a:rPr lang="ja-JP" altLang="ja-JP" sz="4400" dirty="0" smtClean="0"/>
              <a:t>今日の次は明日、その次とどこまでも続くことが解</a:t>
            </a:r>
            <a:r>
              <a:rPr lang="ja-JP" altLang="en-US" sz="4400" dirty="0" smtClean="0"/>
              <a:t>る。</a:t>
            </a:r>
            <a:endParaRPr lang="en-US" altLang="ja-JP" sz="4400" dirty="0" smtClean="0"/>
          </a:p>
          <a:p>
            <a:r>
              <a:rPr lang="ja-JP" altLang="en-US" sz="4400" dirty="0" smtClean="0"/>
              <a:t>そうすると、</a:t>
            </a:r>
            <a:r>
              <a:rPr lang="ja-JP" altLang="ja-JP" sz="4400" dirty="0" smtClean="0"/>
              <a:t>自分が存在しない明日もあることがわかり、</a:t>
            </a:r>
            <a:r>
              <a:rPr lang="ja-JP" altLang="en-US" sz="4400" dirty="0" smtClean="0">
                <a:solidFill>
                  <a:srgbClr val="FF0000"/>
                </a:solidFill>
              </a:rPr>
              <a:t>「</a:t>
            </a:r>
            <a:r>
              <a:rPr lang="ja-JP" altLang="ja-JP" sz="4400" dirty="0" smtClean="0">
                <a:solidFill>
                  <a:srgbClr val="FF0000"/>
                </a:solidFill>
              </a:rPr>
              <a:t>死</a:t>
            </a:r>
            <a:r>
              <a:rPr lang="ja-JP" altLang="en-US" sz="4400" dirty="0" smtClean="0">
                <a:solidFill>
                  <a:srgbClr val="FF0000"/>
                </a:solidFill>
              </a:rPr>
              <a:t>」</a:t>
            </a:r>
            <a:r>
              <a:rPr lang="ja-JP" altLang="ja-JP" sz="4400" dirty="0" smtClean="0"/>
              <a:t>が発見される</a:t>
            </a:r>
            <a:endParaRPr lang="ja-JP" altLang="ja-JP" sz="4400" dirty="0"/>
          </a:p>
        </p:txBody>
      </p:sp>
    </p:spTree>
    <p:extLst>
      <p:ext uri="{BB962C8B-B14F-4D97-AF65-F5344CB8AC3E}">
        <p14:creationId xmlns:p14="http://schemas.microsoft.com/office/powerpoint/2010/main" val="403497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なぜ人は死に怯えるのか</a:t>
            </a:r>
          </a:p>
        </p:txBody>
      </p:sp>
      <p:sp>
        <p:nvSpPr>
          <p:cNvPr id="206851"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t>いつか死ぬということが受け入れられるのは、それが三人称化された誰にでも所有可能な知識、それも共同の知識としての死</a:t>
            </a:r>
            <a:endParaRPr lang="en-US" altLang="ja-JP" dirty="0" smtClean="0"/>
          </a:p>
          <a:p>
            <a:r>
              <a:rPr lang="ja-JP" altLang="en-US" dirty="0" smtClean="0"/>
              <a:t>病気は外部のものとみなしていた死を、私の個別の問題へと媒介する　一人称の死</a:t>
            </a:r>
            <a:endParaRPr lang="en-US" altLang="ja-JP" dirty="0" smtClean="0"/>
          </a:p>
          <a:p>
            <a:r>
              <a:rPr lang="ja-JP" altLang="en-US" dirty="0" smtClean="0"/>
              <a:t>死の恐怖の緩和という課題は、ＱＯＬと直結</a:t>
            </a:r>
            <a:endParaRPr lang="en-US" altLang="ja-JP" dirty="0" smtClean="0"/>
          </a:p>
          <a:p>
            <a:r>
              <a:rPr lang="ja-JP" altLang="en-US" dirty="0" smtClean="0"/>
              <a:t>死について知識として知っているということと、自分自身におきている死の現実の間には恐怖をめぐり越えがたい落差がある</a:t>
            </a:r>
            <a:endParaRPr lang="en-US" altLang="ja-JP" dirty="0" smtClean="0"/>
          </a:p>
          <a:p>
            <a:r>
              <a:rPr lang="ja-JP" altLang="en-US" dirty="0" smtClean="0"/>
              <a:t>死に怯える段階は肉体的に健康な段階、現実に死を迎える時は気力が失せている</a:t>
            </a:r>
          </a:p>
        </p:txBody>
      </p:sp>
    </p:spTree>
    <p:extLst>
      <p:ext uri="{BB962C8B-B14F-4D97-AF65-F5344CB8AC3E}">
        <p14:creationId xmlns:p14="http://schemas.microsoft.com/office/powerpoint/2010/main" val="3263992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a:xfrm>
            <a:off x="457200" y="274638"/>
            <a:ext cx="8229600" cy="1325562"/>
          </a:xfrm>
          <a:solidFill>
            <a:schemeClr val="accent5">
              <a:lumMod val="20000"/>
              <a:lumOff val="80000"/>
            </a:schemeClr>
          </a:solidFill>
          <a:ln w="38100">
            <a:solidFill>
              <a:schemeClr val="tx1">
                <a:lumMod val="95000"/>
                <a:lumOff val="5000"/>
              </a:schemeClr>
            </a:solidFill>
          </a:ln>
        </p:spPr>
        <p:txBody>
          <a:bodyPr>
            <a:normAutofit fontScale="90000"/>
          </a:bodyPr>
          <a:lstStyle/>
          <a:p>
            <a:pPr>
              <a:defRPr/>
            </a:pPr>
            <a:r>
              <a:rPr lang="ja-JP" altLang="en-US" dirty="0" smtClean="0"/>
              <a:t>死の受容の五段階</a:t>
            </a:r>
            <a:r>
              <a:rPr lang="en-US" altLang="ja-JP" dirty="0" smtClean="0"/>
              <a:t/>
            </a:r>
            <a:br>
              <a:rPr lang="en-US" altLang="ja-JP" dirty="0" smtClean="0"/>
            </a:br>
            <a:r>
              <a:rPr lang="ja-JP" altLang="en-US" dirty="0" smtClean="0"/>
              <a:t>キューブラ</a:t>
            </a:r>
            <a:r>
              <a:rPr lang="en-US" altLang="ja-JP" dirty="0" smtClean="0"/>
              <a:t>―</a:t>
            </a:r>
            <a:r>
              <a:rPr lang="ja-JP" altLang="en-US" dirty="0" smtClean="0"/>
              <a:t>・ロス</a:t>
            </a:r>
          </a:p>
        </p:txBody>
      </p:sp>
      <p:sp>
        <p:nvSpPr>
          <p:cNvPr id="207875" name="コンテンツ プレースホルダ 2"/>
          <p:cNvSpPr>
            <a:spLocks noGrp="1"/>
          </p:cNvSpPr>
          <p:nvPr>
            <p:ph idx="1"/>
          </p:nvPr>
        </p:nvSpPr>
        <p:spPr>
          <a:xfrm>
            <a:off x="457200" y="2105025"/>
            <a:ext cx="8435975" cy="3052763"/>
          </a:xfrm>
        </p:spPr>
        <p:txBody>
          <a:bodyPr/>
          <a:lstStyle/>
          <a:p>
            <a:r>
              <a:rPr lang="ja-JP" altLang="en-US" smtClean="0"/>
              <a:t>否認　　自分が死ぬということは嘘ではないか</a:t>
            </a:r>
            <a:endParaRPr lang="en-US" altLang="ja-JP" smtClean="0"/>
          </a:p>
          <a:p>
            <a:r>
              <a:rPr lang="ja-JP" altLang="en-US" smtClean="0"/>
              <a:t>怒り　　なぜ自分は死ななければならないのか</a:t>
            </a:r>
            <a:endParaRPr lang="en-US" altLang="ja-JP" smtClean="0"/>
          </a:p>
          <a:p>
            <a:r>
              <a:rPr lang="ja-JP" altLang="en-US" smtClean="0"/>
              <a:t>取引　　　なんとか死なずに済むように取引</a:t>
            </a:r>
            <a:endParaRPr lang="en-US" altLang="ja-JP" smtClean="0"/>
          </a:p>
          <a:p>
            <a:r>
              <a:rPr lang="ja-JP" altLang="en-US" smtClean="0"/>
              <a:t>抑うつ　　なにもできなくなる段階</a:t>
            </a:r>
            <a:endParaRPr lang="en-US" altLang="ja-JP" smtClean="0"/>
          </a:p>
          <a:p>
            <a:r>
              <a:rPr lang="ja-JP" altLang="en-US" smtClean="0"/>
              <a:t>受容　最終的には自分の死を受け入れる段階</a:t>
            </a:r>
          </a:p>
        </p:txBody>
      </p:sp>
      <p:sp>
        <p:nvSpPr>
          <p:cNvPr id="4" name="コンテンツ プレースホルダ 2"/>
          <p:cNvSpPr txBox="1">
            <a:spLocks/>
          </p:cNvSpPr>
          <p:nvPr/>
        </p:nvSpPr>
        <p:spPr bwMode="auto">
          <a:xfrm>
            <a:off x="3562350" y="5703888"/>
            <a:ext cx="5330825" cy="820737"/>
          </a:xfrm>
          <a:prstGeom prst="rect">
            <a:avLst/>
          </a:prstGeom>
          <a:noFill/>
          <a:ln w="9525">
            <a:noFill/>
            <a:miter lim="800000"/>
            <a:headEnd/>
            <a:tailEnd/>
          </a:ln>
        </p:spPr>
        <p:txBody>
          <a:bodyPr/>
          <a:lstStyle/>
          <a:p>
            <a:pPr marL="342900" indent="-342900" eaLnBrk="0" hangingPunct="0">
              <a:spcBef>
                <a:spcPct val="20000"/>
              </a:spcBef>
              <a:defRPr/>
            </a:pPr>
            <a:r>
              <a:rPr lang="ja-JP" altLang="en-US" sz="3200" kern="0" dirty="0">
                <a:latin typeface="+mn-lt"/>
                <a:ea typeface="+mn-ea"/>
              </a:rPr>
              <a:t>⇔マズローの要求五段階説</a:t>
            </a:r>
          </a:p>
        </p:txBody>
      </p:sp>
    </p:spTree>
    <p:extLst>
      <p:ext uri="{BB962C8B-B14F-4D97-AF65-F5344CB8AC3E}">
        <p14:creationId xmlns:p14="http://schemas.microsoft.com/office/powerpoint/2010/main" val="35008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r"/>
            <a:r>
              <a:rPr kumimoji="1" lang="ja-JP" altLang="en-US" dirty="0" smtClean="0"/>
              <a:t>宇宙</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6748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solidFill>
            <a:schemeClr val="accent5">
              <a:lumMod val="20000"/>
              <a:lumOff val="80000"/>
            </a:schemeClr>
          </a:solidFill>
          <a:ln>
            <a:solidFill>
              <a:schemeClr val="tx1">
                <a:lumMod val="95000"/>
                <a:lumOff val="5000"/>
              </a:schemeClr>
            </a:solidFill>
          </a:ln>
        </p:spPr>
        <p:txBody>
          <a:bodyPr/>
          <a:lstStyle/>
          <a:p>
            <a:r>
              <a:rPr kumimoji="1" lang="ja-JP" altLang="en-US" dirty="0" smtClean="0"/>
              <a:t>老化とＴ型細胞</a:t>
            </a:r>
            <a:endParaRPr kumimoji="1" lang="ja-JP" altLang="en-US" dirty="0"/>
          </a:p>
        </p:txBody>
      </p:sp>
      <p:sp>
        <p:nvSpPr>
          <p:cNvPr id="3" name="コンテンツ プレースホルダ 2"/>
          <p:cNvSpPr>
            <a:spLocks noGrp="1"/>
          </p:cNvSpPr>
          <p:nvPr>
            <p:ph idx="1"/>
          </p:nvPr>
        </p:nvSpPr>
        <p:spPr>
          <a:xfrm>
            <a:off x="251520" y="1224136"/>
            <a:ext cx="8640960" cy="5301208"/>
          </a:xfrm>
        </p:spPr>
        <p:txBody>
          <a:bodyPr>
            <a:normAutofit fontScale="92500"/>
          </a:bodyPr>
          <a:lstStyle/>
          <a:p>
            <a:r>
              <a:rPr lang="ja-JP" altLang="en-US" b="1" dirty="0" smtClean="0"/>
              <a:t>外部からの攻撃を守る免疫細胞は</a:t>
            </a:r>
            <a:r>
              <a:rPr lang="en-US" altLang="ja-JP" b="1" dirty="0" smtClean="0"/>
              <a:t>20</a:t>
            </a:r>
            <a:r>
              <a:rPr lang="ja-JP" altLang="ja-JP" b="1" dirty="0" smtClean="0"/>
              <a:t>代をピークに、ゆるやかな下降の一途</a:t>
            </a:r>
            <a:r>
              <a:rPr lang="ja-JP" altLang="en-US" b="1" dirty="0" smtClean="0"/>
              <a:t>（胸腺がＴ型細胞を作らなくなる）</a:t>
            </a:r>
            <a:endParaRPr lang="en-US" altLang="ja-JP" b="1" dirty="0" smtClean="0"/>
          </a:p>
          <a:p>
            <a:r>
              <a:rPr lang="ja-JP" altLang="ja-JP" b="1" dirty="0" smtClean="0"/>
              <a:t>免疫細胞は自分が早々と老化するだけではな</a:t>
            </a:r>
            <a:r>
              <a:rPr lang="ja-JP" altLang="en-US" b="1" dirty="0" smtClean="0"/>
              <a:t>く、</a:t>
            </a:r>
            <a:r>
              <a:rPr lang="ja-JP" altLang="ja-JP" b="1" dirty="0" smtClean="0"/>
              <a:t>自分が周りの細胞</a:t>
            </a:r>
            <a:r>
              <a:rPr lang="ja-JP" altLang="en-US" b="1" dirty="0" smtClean="0"/>
              <a:t>を攻撃するようになる</a:t>
            </a:r>
            <a:endParaRPr lang="en-US" altLang="ja-JP" b="1" dirty="0" smtClean="0"/>
          </a:p>
          <a:p>
            <a:r>
              <a:rPr lang="ja-JP" altLang="ja-JP" b="1" dirty="0" smtClean="0"/>
              <a:t>この免疫の働きの老化こそ、老人たちの身体で起こるさまざまな病の引き金</a:t>
            </a:r>
            <a:r>
              <a:rPr lang="ja-JP" altLang="en-US" b="1" dirty="0" smtClean="0"/>
              <a:t>となる</a:t>
            </a:r>
            <a:endParaRPr lang="en-US" altLang="ja-JP" b="1" dirty="0" smtClean="0"/>
          </a:p>
          <a:p>
            <a:r>
              <a:rPr lang="ja-JP" altLang="en-US" dirty="0" smtClean="0"/>
              <a:t>子孫を残す役割を終えた人類は消えてゆくことが運命づけられている</a:t>
            </a:r>
            <a:endParaRPr lang="ja-JP" altLang="ja-JP" dirty="0" smtClean="0"/>
          </a:p>
          <a:p>
            <a:r>
              <a:rPr lang="ja-JP" altLang="en-US" dirty="0" smtClean="0"/>
              <a:t>ＩＰＳ細胞でＴ型細胞製造の可能性が出てきている</a:t>
            </a:r>
            <a:endParaRPr lang="ja-JP" altLang="ja-JP" dirty="0" smtClean="0"/>
          </a:p>
          <a:p>
            <a:endParaRPr kumimoji="1" lang="ja-JP" altLang="en-US" dirty="0"/>
          </a:p>
        </p:txBody>
      </p:sp>
    </p:spTree>
    <p:extLst>
      <p:ext uri="{BB962C8B-B14F-4D97-AF65-F5344CB8AC3E}">
        <p14:creationId xmlns:p14="http://schemas.microsoft.com/office/powerpoint/2010/main" val="2178933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94122"/>
          </a:xfrm>
          <a:ln w="38100">
            <a:solidFill>
              <a:schemeClr val="tx1">
                <a:lumMod val="95000"/>
                <a:lumOff val="5000"/>
              </a:schemeClr>
            </a:solidFill>
          </a:ln>
        </p:spPr>
        <p:txBody>
          <a:bodyPr/>
          <a:lstStyle/>
          <a:p>
            <a:r>
              <a:rPr lang="ja-JP" altLang="ja-JP" dirty="0" smtClean="0"/>
              <a:t>癌</a:t>
            </a:r>
            <a:endParaRPr kumimoji="1" lang="ja-JP" altLang="en-US" dirty="0"/>
          </a:p>
        </p:txBody>
      </p:sp>
      <p:sp>
        <p:nvSpPr>
          <p:cNvPr id="3" name="コンテンツ プレースホルダ 2"/>
          <p:cNvSpPr>
            <a:spLocks noGrp="1"/>
          </p:cNvSpPr>
          <p:nvPr>
            <p:ph idx="1"/>
          </p:nvPr>
        </p:nvSpPr>
        <p:spPr>
          <a:xfrm>
            <a:off x="457200" y="1196752"/>
            <a:ext cx="8229600" cy="5472608"/>
          </a:xfrm>
        </p:spPr>
        <p:txBody>
          <a:bodyPr>
            <a:normAutofit fontScale="92500" lnSpcReduction="10000"/>
          </a:bodyPr>
          <a:lstStyle/>
          <a:p>
            <a:r>
              <a:rPr lang="ja-JP" altLang="ja-JP" dirty="0" smtClean="0"/>
              <a:t>進化の過程</a:t>
            </a:r>
            <a:r>
              <a:rPr lang="ja-JP" altLang="en-US" dirty="0" smtClean="0"/>
              <a:t>、</a:t>
            </a:r>
            <a:r>
              <a:rPr lang="ja-JP" altLang="ja-JP" dirty="0" smtClean="0"/>
              <a:t>多細胞化から生まれるコピーミス</a:t>
            </a:r>
            <a:r>
              <a:rPr lang="ja-JP" altLang="en-US" dirty="0" smtClean="0"/>
              <a:t>。</a:t>
            </a:r>
            <a:r>
              <a:rPr lang="ja-JP" altLang="ja-JP" dirty="0" smtClean="0">
                <a:solidFill>
                  <a:srgbClr val="FF0000"/>
                </a:solidFill>
              </a:rPr>
              <a:t>精子と同じ遺伝子</a:t>
            </a:r>
            <a:r>
              <a:rPr lang="ja-JP" altLang="ja-JP" dirty="0" smtClean="0"/>
              <a:t>から作られる</a:t>
            </a:r>
          </a:p>
          <a:p>
            <a:r>
              <a:rPr lang="ja-JP" altLang="en-US" dirty="0" smtClean="0"/>
              <a:t>人類は</a:t>
            </a:r>
            <a:r>
              <a:rPr lang="en-US" altLang="ja-JP" dirty="0" smtClean="0"/>
              <a:t>7</a:t>
            </a:r>
            <a:r>
              <a:rPr lang="ja-JP" altLang="ja-JP" dirty="0" smtClean="0"/>
              <a:t>百万年前</a:t>
            </a:r>
            <a:r>
              <a:rPr lang="ja-JP" altLang="en-US" dirty="0" smtClean="0"/>
              <a:t>に</a:t>
            </a:r>
            <a:r>
              <a:rPr lang="ja-JP" altLang="ja-JP" dirty="0" smtClean="0"/>
              <a:t>二足歩行</a:t>
            </a:r>
            <a:r>
              <a:rPr lang="ja-JP" altLang="en-US" dirty="0" smtClean="0"/>
              <a:t>をはじめ、</a:t>
            </a:r>
            <a:r>
              <a:rPr lang="ja-JP" altLang="ja-JP" dirty="0" smtClean="0"/>
              <a:t>手が自由にな</a:t>
            </a:r>
            <a:r>
              <a:rPr lang="ja-JP" altLang="en-US" dirty="0" smtClean="0"/>
              <a:t>ることにより、</a:t>
            </a:r>
            <a:r>
              <a:rPr lang="ja-JP" altLang="ja-JP" dirty="0" smtClean="0"/>
              <a:t>チンパンジーと異なる繁殖戦略に変わる　</a:t>
            </a:r>
          </a:p>
          <a:p>
            <a:r>
              <a:rPr lang="ja-JP" altLang="ja-JP" dirty="0" smtClean="0"/>
              <a:t>広大なサバンナでの雌の戦略は</a:t>
            </a:r>
            <a:r>
              <a:rPr lang="ja-JP" altLang="en-US" dirty="0" smtClean="0"/>
              <a:t>、</a:t>
            </a:r>
            <a:r>
              <a:rPr lang="ja-JP" altLang="ja-JP" dirty="0" smtClean="0"/>
              <a:t>食物を運んでくる雄と交尾する戦略をとる</a:t>
            </a:r>
            <a:r>
              <a:rPr lang="ja-JP" altLang="en-US" dirty="0" smtClean="0"/>
              <a:t>。</a:t>
            </a:r>
            <a:r>
              <a:rPr lang="ja-JP" altLang="ja-JP" dirty="0" smtClean="0"/>
              <a:t>チンパンジーのように繁殖時期を知らせるサインを出すことをやめ、絶えず雌と交尾ができるようにした</a:t>
            </a:r>
            <a:r>
              <a:rPr lang="ja-JP" altLang="en-US" dirty="0" smtClean="0"/>
              <a:t>。</a:t>
            </a:r>
            <a:r>
              <a:rPr lang="ja-JP" altLang="ja-JP" dirty="0" smtClean="0"/>
              <a:t>このことが癌になりやすくなった原因</a:t>
            </a:r>
          </a:p>
          <a:p>
            <a:r>
              <a:rPr lang="ja-JP" altLang="ja-JP" dirty="0" smtClean="0"/>
              <a:t>知性の進化</a:t>
            </a:r>
            <a:r>
              <a:rPr lang="ja-JP" altLang="en-US" dirty="0" smtClean="0"/>
              <a:t>し、</a:t>
            </a:r>
            <a:r>
              <a:rPr lang="ja-JP" altLang="ja-JP" dirty="0" smtClean="0"/>
              <a:t>脳の巨大化</a:t>
            </a:r>
            <a:r>
              <a:rPr lang="ja-JP" altLang="en-US" dirty="0" smtClean="0"/>
              <a:t>。</a:t>
            </a:r>
            <a:r>
              <a:rPr lang="ja-JP" altLang="ja-JP" dirty="0" smtClean="0"/>
              <a:t>細胞のネットワークが広が</a:t>
            </a:r>
            <a:r>
              <a:rPr lang="ja-JP" altLang="en-US" dirty="0" smtClean="0"/>
              <a:t>った</a:t>
            </a:r>
            <a:endParaRPr lang="ja-JP" altLang="ja-JP" dirty="0" smtClean="0"/>
          </a:p>
          <a:p>
            <a:endParaRPr lang="ja-JP" altLang="en-US" dirty="0" smtClean="0"/>
          </a:p>
          <a:p>
            <a:endParaRPr kumimoji="1" lang="ja-JP" altLang="en-US" dirty="0"/>
          </a:p>
        </p:txBody>
      </p:sp>
    </p:spTree>
    <p:extLst>
      <p:ext uri="{BB962C8B-B14F-4D97-AF65-F5344CB8AC3E}">
        <p14:creationId xmlns:p14="http://schemas.microsoft.com/office/powerpoint/2010/main" val="69875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solidFill>
          </a:ln>
        </p:spPr>
        <p:txBody>
          <a:bodyPr/>
          <a:lstStyle/>
          <a:p>
            <a:r>
              <a:rPr kumimoji="1" lang="ja-JP" altLang="en-US" dirty="0" smtClean="0"/>
              <a:t>一神教</a:t>
            </a:r>
            <a:endParaRPr kumimoji="1" lang="ja-JP" altLang="en-US" dirty="0"/>
          </a:p>
        </p:txBody>
      </p:sp>
      <p:sp>
        <p:nvSpPr>
          <p:cNvPr id="3" name="コンテンツ プレースホルダ 2"/>
          <p:cNvSpPr>
            <a:spLocks noGrp="1"/>
          </p:cNvSpPr>
          <p:nvPr>
            <p:ph idx="1"/>
          </p:nvPr>
        </p:nvSpPr>
        <p:spPr>
          <a:xfrm>
            <a:off x="457200" y="1600200"/>
            <a:ext cx="8229600" cy="5429200"/>
          </a:xfrm>
        </p:spPr>
        <p:txBody>
          <a:bodyPr>
            <a:normAutofit lnSpcReduction="10000"/>
          </a:bodyPr>
          <a:lstStyle/>
          <a:p>
            <a:r>
              <a:rPr lang="ja-JP" altLang="ja-JP" dirty="0" smtClean="0"/>
              <a:t>宗教を必要としなかった時代はない　安心立命とよく言うが、</a:t>
            </a:r>
            <a:r>
              <a:rPr lang="ja-JP" altLang="ja-JP" b="1" dirty="0" smtClean="0">
                <a:solidFill>
                  <a:srgbClr val="FF0000"/>
                </a:solidFill>
              </a:rPr>
              <a:t>年をとると必ず宗教に戻っていく</a:t>
            </a:r>
            <a:r>
              <a:rPr lang="ja-JP" altLang="ja-JP" dirty="0" smtClean="0"/>
              <a:t>　</a:t>
            </a:r>
            <a:endParaRPr lang="en-US" altLang="ja-JP" dirty="0" smtClean="0"/>
          </a:p>
          <a:p>
            <a:r>
              <a:rPr lang="ja-JP" altLang="ja-JP" dirty="0" smtClean="0"/>
              <a:t>キリスト教イスラム教では最後の審判があり天国と地獄に振り分けられるという死生観　、仕事は自分のためになり、個性を伸ばすのが最大に価値になり、他人と違っているところこそ存在意義みたいになった。</a:t>
            </a:r>
            <a:endParaRPr lang="en-US" altLang="ja-JP" dirty="0" smtClean="0"/>
          </a:p>
          <a:p>
            <a:r>
              <a:rPr lang="ja-JP" altLang="ja-JP" dirty="0" smtClean="0"/>
              <a:t>世界の八割の人が一神教を信じていることが問題　一神教がいきわたらなかった地域では生はかりそめのものという考え方が普通</a:t>
            </a:r>
          </a:p>
        </p:txBody>
      </p:sp>
    </p:spTree>
    <p:extLst>
      <p:ext uri="{BB962C8B-B14F-4D97-AF65-F5344CB8AC3E}">
        <p14:creationId xmlns:p14="http://schemas.microsoft.com/office/powerpoint/2010/main" val="37325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ja-JP" dirty="0" smtClean="0"/>
              <a:t>仏教では無我、生きていることがかりそめ、自分なんてものはない</a:t>
            </a:r>
            <a:r>
              <a:rPr lang="ja-JP" altLang="en-US" dirty="0" smtClean="0"/>
              <a:t>。</a:t>
            </a:r>
            <a:r>
              <a:rPr lang="ja-JP" altLang="ja-JP" dirty="0" smtClean="0"/>
              <a:t>そこに一神教みたいな自己をいれても折り合わない</a:t>
            </a:r>
            <a:endParaRPr lang="en-US" altLang="ja-JP" dirty="0" smtClean="0"/>
          </a:p>
          <a:p>
            <a:r>
              <a:rPr lang="ja-JP" altLang="ja-JP" dirty="0" smtClean="0"/>
              <a:t>一神教の世界の総合的な自我というものを概念として抱え込んで、若い人が苦労している。そのおかげで職業感は非常に変わった。日本の根幹を揺るがした。</a:t>
            </a:r>
            <a:endParaRPr lang="en-US" altLang="ja-JP" dirty="0" smtClean="0"/>
          </a:p>
          <a:p>
            <a:r>
              <a:rPr lang="ja-JP" altLang="ja-JP" dirty="0" smtClean="0"/>
              <a:t>要するに職業は自分のためのもになった。これは本来世間を成り立たせるためのものだった。</a:t>
            </a:r>
          </a:p>
          <a:p>
            <a:r>
              <a:rPr lang="ja-JP" altLang="ja-JP" dirty="0" smtClean="0"/>
              <a:t>一神教的な一生涯変わらない私があって、その行いをさばく最後の審判があるといた考え方は日本人にはなじまない</a:t>
            </a:r>
          </a:p>
          <a:p>
            <a:endParaRPr kumimoji="1" lang="ja-JP" altLang="en-US" dirty="0"/>
          </a:p>
        </p:txBody>
      </p:sp>
      <p:sp>
        <p:nvSpPr>
          <p:cNvPr id="4" name="タイトル 1"/>
          <p:cNvSpPr>
            <a:spLocks noGrp="1"/>
          </p:cNvSpPr>
          <p:nvPr>
            <p:ph type="title"/>
          </p:nvPr>
        </p:nvSpPr>
        <p:spPr>
          <a:xfrm>
            <a:off x="457200" y="116632"/>
            <a:ext cx="8229600" cy="1143000"/>
          </a:xfrm>
          <a:solidFill>
            <a:srgbClr val="FFFF00"/>
          </a:solidFill>
          <a:ln>
            <a:solidFill>
              <a:schemeClr val="tx1"/>
            </a:solidFill>
          </a:ln>
        </p:spPr>
        <p:txBody>
          <a:bodyPr/>
          <a:lstStyle/>
          <a:p>
            <a:r>
              <a:rPr kumimoji="1" lang="ja-JP" altLang="en-US" dirty="0" smtClean="0"/>
              <a:t>日本人と一神教</a:t>
            </a:r>
            <a:endParaRPr kumimoji="1" lang="ja-JP" altLang="en-US" dirty="0"/>
          </a:p>
        </p:txBody>
      </p:sp>
    </p:spTree>
    <p:extLst>
      <p:ext uri="{BB962C8B-B14F-4D97-AF65-F5344CB8AC3E}">
        <p14:creationId xmlns:p14="http://schemas.microsoft.com/office/powerpoint/2010/main" val="1611884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8072" y="3399135"/>
            <a:ext cx="7772400" cy="1470025"/>
          </a:xfrm>
          <a:solidFill>
            <a:srgbClr val="FFFF00"/>
          </a:solidFill>
        </p:spPr>
        <p:txBody>
          <a:bodyPr/>
          <a:lstStyle/>
          <a:p>
            <a:pPr algn="r"/>
            <a:r>
              <a:rPr lang="ja-JP" altLang="en-US" dirty="0" smtClean="0"/>
              <a:t>政治と宗教</a:t>
            </a:r>
            <a:endParaRPr kumimoji="1" lang="ja-JP" altLang="en-US" dirty="0"/>
          </a:p>
        </p:txBody>
      </p:sp>
    </p:spTree>
    <p:extLst>
      <p:ext uri="{BB962C8B-B14F-4D97-AF65-F5344CB8AC3E}">
        <p14:creationId xmlns:p14="http://schemas.microsoft.com/office/powerpoint/2010/main" val="13547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政教分離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宗教が政治に口を出さないルール</a:t>
            </a:r>
            <a:endParaRPr lang="en-US" altLang="ja-JP" dirty="0" smtClean="0"/>
          </a:p>
          <a:p>
            <a:r>
              <a:rPr lang="ja-JP" altLang="en-US" dirty="0" smtClean="0"/>
              <a:t>ユダヤ</a:t>
            </a:r>
            <a:r>
              <a:rPr kumimoji="1" lang="ja-JP" altLang="en-US" dirty="0" smtClean="0"/>
              <a:t>教、イスラム教等一神教世界で発生</a:t>
            </a:r>
            <a:endParaRPr kumimoji="1" lang="en-US" altLang="ja-JP" dirty="0" smtClean="0"/>
          </a:p>
          <a:p>
            <a:r>
              <a:rPr lang="ja-JP" altLang="en-US" dirty="0" smtClean="0"/>
              <a:t>フランス革命　トルコ首相ケマルアタチュルク</a:t>
            </a:r>
            <a:endParaRPr lang="en-US" altLang="ja-JP" dirty="0" smtClean="0"/>
          </a:p>
          <a:p>
            <a:r>
              <a:rPr kumimoji="1" lang="ja-JP" altLang="en-US" dirty="0" smtClean="0"/>
              <a:t>スリランカ、中国ウィグル自治区の騒動は宗教騒動であるが、根本は経済問題から発生</a:t>
            </a:r>
            <a:endParaRPr kumimoji="1" lang="ja-JP" altLang="en-US" dirty="0"/>
          </a:p>
        </p:txBody>
      </p:sp>
    </p:spTree>
    <p:extLst>
      <p:ext uri="{BB962C8B-B14F-4D97-AF65-F5344CB8AC3E}">
        <p14:creationId xmlns:p14="http://schemas.microsoft.com/office/powerpoint/2010/main" val="304975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観光資源としての宗教文化資源</a:t>
            </a:r>
            <a:r>
              <a:rPr kumimoji="1" lang="en-US" altLang="ja-JP" dirty="0" smtClean="0"/>
              <a:t/>
            </a:r>
            <a:br>
              <a:rPr kumimoji="1" lang="en-US" altLang="ja-JP" dirty="0" smtClean="0"/>
            </a:br>
            <a:r>
              <a:rPr kumimoji="1" lang="ja-JP" altLang="en-US" dirty="0" smtClean="0"/>
              <a:t>（</a:t>
            </a:r>
            <a:r>
              <a:rPr lang="ja-JP" altLang="en-US" dirty="0" smtClean="0"/>
              <a:t>門前町）</a:t>
            </a:r>
            <a:endParaRPr kumimoji="1" lang="ja-JP" altLang="en-US" dirty="0"/>
          </a:p>
        </p:txBody>
      </p:sp>
    </p:spTree>
    <p:extLst>
      <p:ext uri="{BB962C8B-B14F-4D97-AF65-F5344CB8AC3E}">
        <p14:creationId xmlns:p14="http://schemas.microsoft.com/office/powerpoint/2010/main" val="289958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chemeClr val="accent5">
              <a:lumMod val="20000"/>
              <a:lumOff val="80000"/>
            </a:schemeClr>
          </a:solidFill>
          <a:ln>
            <a:solidFill>
              <a:schemeClr val="tx1">
                <a:lumMod val="95000"/>
                <a:lumOff val="5000"/>
              </a:schemeClr>
            </a:solidFill>
          </a:ln>
        </p:spPr>
        <p:txBody>
          <a:bodyPr/>
          <a:lstStyle/>
          <a:p>
            <a:r>
              <a:rPr lang="ja-JP" altLang="ja-JP" dirty="0" smtClean="0"/>
              <a:t>寺院経済</a:t>
            </a:r>
            <a:endParaRPr kumimoji="1" lang="ja-JP" altLang="en-US" dirty="0"/>
          </a:p>
        </p:txBody>
      </p:sp>
      <p:sp>
        <p:nvSpPr>
          <p:cNvPr id="3" name="コンテンツ プレースホルダ 2"/>
          <p:cNvSpPr>
            <a:spLocks noGrp="1"/>
          </p:cNvSpPr>
          <p:nvPr>
            <p:ph idx="1"/>
          </p:nvPr>
        </p:nvSpPr>
        <p:spPr>
          <a:xfrm>
            <a:off x="0" y="1268760"/>
            <a:ext cx="9324528" cy="5589240"/>
          </a:xfrm>
        </p:spPr>
        <p:txBody>
          <a:bodyPr>
            <a:normAutofit fontScale="92500" lnSpcReduction="20000"/>
          </a:bodyPr>
          <a:lstStyle/>
          <a:p>
            <a:r>
              <a:rPr lang="ja-JP" altLang="en-US" dirty="0" smtClean="0"/>
              <a:t>現在</a:t>
            </a:r>
            <a:r>
              <a:rPr lang="ja-JP" altLang="ja-JP" dirty="0" smtClean="0"/>
              <a:t>寺院経済は葬式に依存</a:t>
            </a:r>
            <a:endParaRPr lang="en-US" altLang="ja-JP" dirty="0" smtClean="0"/>
          </a:p>
          <a:p>
            <a:r>
              <a:rPr lang="ja-JP" altLang="ja-JP" dirty="0" smtClean="0"/>
              <a:t>古くは寺院建立者が田畑も寄進し維持運営していた</a:t>
            </a:r>
            <a:endParaRPr lang="en-US" altLang="ja-JP" dirty="0" smtClean="0"/>
          </a:p>
          <a:p>
            <a:r>
              <a:rPr lang="ja-JP" altLang="ja-JP" dirty="0" smtClean="0"/>
              <a:t>明治時代に「</a:t>
            </a:r>
            <a:r>
              <a:rPr lang="ja-JP" altLang="ja-JP" dirty="0" smtClean="0">
                <a:solidFill>
                  <a:srgbClr val="FF0000"/>
                </a:solidFill>
              </a:rPr>
              <a:t>上知令</a:t>
            </a:r>
            <a:r>
              <a:rPr lang="ja-JP" altLang="ja-JP" dirty="0" smtClean="0"/>
              <a:t>」により領地召し上げ、戦後</a:t>
            </a:r>
            <a:r>
              <a:rPr lang="ja-JP" altLang="ja-JP" dirty="0" smtClean="0">
                <a:solidFill>
                  <a:srgbClr val="FF0000"/>
                </a:solidFill>
              </a:rPr>
              <a:t>農地改革</a:t>
            </a:r>
            <a:r>
              <a:rPr lang="ja-JP" altLang="ja-JP" dirty="0" smtClean="0"/>
              <a:t>でも農地を奪われた仏教寺院は決定的に経済基盤を失った</a:t>
            </a:r>
          </a:p>
          <a:p>
            <a:r>
              <a:rPr lang="ja-JP" altLang="ja-JP" dirty="0" smtClean="0"/>
              <a:t>現在寺は家業が当たり前、</a:t>
            </a:r>
            <a:r>
              <a:rPr lang="ja-JP" altLang="ja-JP" dirty="0" smtClean="0">
                <a:solidFill>
                  <a:srgbClr val="FF0000"/>
                </a:solidFill>
              </a:rPr>
              <a:t>世襲制は明治政府の仏教骨抜き政策により</a:t>
            </a:r>
            <a:r>
              <a:rPr lang="ja-JP" altLang="en-US" dirty="0" smtClean="0">
                <a:solidFill>
                  <a:srgbClr val="FF0000"/>
                </a:solidFill>
              </a:rPr>
              <a:t>発生</a:t>
            </a:r>
            <a:endParaRPr lang="ja-JP" altLang="ja-JP" dirty="0" smtClean="0">
              <a:solidFill>
                <a:srgbClr val="FF0000"/>
              </a:solidFill>
            </a:endParaRPr>
          </a:p>
          <a:p>
            <a:r>
              <a:rPr lang="ja-JP" altLang="ja-JP" dirty="0" smtClean="0"/>
              <a:t>三十数年前の結婚式ブーム</a:t>
            </a:r>
            <a:r>
              <a:rPr lang="ja-JP" altLang="en-US" dirty="0" smtClean="0"/>
              <a:t>で</a:t>
            </a:r>
            <a:r>
              <a:rPr lang="ja-JP" altLang="ja-JP" dirty="0" smtClean="0"/>
              <a:t>結婚式場のチェーン店化増加　</a:t>
            </a:r>
            <a:endParaRPr lang="en-US" altLang="ja-JP" dirty="0" smtClean="0"/>
          </a:p>
          <a:p>
            <a:r>
              <a:rPr lang="ja-JP" altLang="ja-JP" dirty="0" smtClean="0"/>
              <a:t>現在葬式ビジネス、セレモニーホーム　介護保険制度と成年後見人制度を取り入れることで寺の仕事の幅が広がる（高橋卓志臨済宗神宮寺住職）このコンセプトで浅間温泉全体のケアタウン化を考える構想</a:t>
            </a:r>
            <a:r>
              <a:rPr lang="ja-JP" altLang="en-US" dirty="0" smtClean="0"/>
              <a:t>も生まれ</a:t>
            </a:r>
            <a:endParaRPr lang="ja-JP" altLang="ja-JP" dirty="0"/>
          </a:p>
        </p:txBody>
      </p:sp>
    </p:spTree>
    <p:extLst>
      <p:ext uri="{BB962C8B-B14F-4D97-AF65-F5344CB8AC3E}">
        <p14:creationId xmlns:p14="http://schemas.microsoft.com/office/powerpoint/2010/main" val="15330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dash"/>
          </a:ln>
        </p:spPr>
        <p:txBody>
          <a:bodyPr/>
          <a:lstStyle/>
          <a:p>
            <a:pPr>
              <a:defRPr/>
            </a:pPr>
            <a:r>
              <a:rPr lang="ja-JP" altLang="en-US" dirty="0" smtClean="0"/>
              <a:t>寺院経済と葬式ビジネス</a:t>
            </a:r>
            <a:endParaRPr lang="ja-JP" altLang="en-US" dirty="0"/>
          </a:p>
        </p:txBody>
      </p:sp>
      <p:sp>
        <p:nvSpPr>
          <p:cNvPr id="274435" name="コンテンツ プレースホルダー 2"/>
          <p:cNvSpPr>
            <a:spLocks noGrp="1"/>
          </p:cNvSpPr>
          <p:nvPr>
            <p:ph idx="1"/>
          </p:nvPr>
        </p:nvSpPr>
        <p:spPr>
          <a:xfrm>
            <a:off x="457200" y="1566863"/>
            <a:ext cx="8229600" cy="4525962"/>
          </a:xfrm>
        </p:spPr>
        <p:txBody>
          <a:bodyPr>
            <a:normAutofit lnSpcReduction="10000"/>
          </a:bodyPr>
          <a:lstStyle/>
          <a:p>
            <a:r>
              <a:rPr lang="ja-JP" altLang="ja-JP" sz="2800" smtClean="0"/>
              <a:t>寺院経済は葬式に依存、古くは寺院建立者が田畑も寄進し維持運営していた</a:t>
            </a:r>
            <a:endParaRPr lang="en-US" altLang="ja-JP" sz="2800" smtClean="0"/>
          </a:p>
          <a:p>
            <a:r>
              <a:rPr lang="ja-JP" altLang="ja-JP" sz="2800" smtClean="0"/>
              <a:t>明治時代「上知令」により領地が召し上げられ、戦後農地改革で農地を奪われた仏教寺院は決定的に経済基盤を失った</a:t>
            </a:r>
          </a:p>
          <a:p>
            <a:r>
              <a:rPr lang="ja-JP" altLang="ja-JP" sz="2800" smtClean="0"/>
              <a:t>現在寺は家業が当たり前、世襲制は明治政府の仏教骨抜き政策により</a:t>
            </a:r>
            <a:r>
              <a:rPr lang="ja-JP" altLang="en-US" sz="2800" smtClean="0"/>
              <a:t>発生</a:t>
            </a:r>
            <a:endParaRPr lang="ja-JP" altLang="ja-JP" sz="2800" smtClean="0"/>
          </a:p>
          <a:p>
            <a:r>
              <a:rPr lang="ja-JP" altLang="ja-JP" sz="2800" smtClean="0"/>
              <a:t>現在葬式ビジネス、セレモニーホー</a:t>
            </a:r>
            <a:r>
              <a:rPr lang="ja-JP" altLang="en-US" sz="2800" smtClean="0"/>
              <a:t>ル</a:t>
            </a:r>
            <a:r>
              <a:rPr lang="ja-JP" altLang="ja-JP" sz="2800" smtClean="0"/>
              <a:t>　介護保険制度と成年後見人制度を取り入れることで寺の仕事の幅が広がる（高橋卓志臨済宗神宮寺住職）</a:t>
            </a:r>
            <a:endParaRPr lang="ja-JP" altLang="en-US" sz="2800" smtClean="0"/>
          </a:p>
        </p:txBody>
      </p:sp>
    </p:spTree>
    <p:extLst>
      <p:ext uri="{BB962C8B-B14F-4D97-AF65-F5344CB8AC3E}">
        <p14:creationId xmlns:p14="http://schemas.microsoft.com/office/powerpoint/2010/main" val="428314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世界遺産</a:t>
            </a:r>
            <a:r>
              <a:rPr lang="en-US" altLang="ja-JP" dirty="0" smtClean="0"/>
              <a:t/>
            </a:r>
            <a:br>
              <a:rPr lang="en-US" altLang="ja-JP" dirty="0" smtClean="0"/>
            </a:br>
            <a:r>
              <a:rPr lang="ja-JP" altLang="en-US" dirty="0" smtClean="0"/>
              <a:t>モン・サン・ミシェル</a:t>
            </a:r>
          </a:p>
        </p:txBody>
      </p:sp>
      <p:pic>
        <p:nvPicPr>
          <p:cNvPr id="219139" name="Picture 2" descr="https://encrypted-tbn0.gstatic.com/images?q=tbn:ANd9GcR8jOGN14wx9aBQiepf8F9ID9tc10e9Onls4uMTTcaV7UMZ7T7w">
            <a:hlinkClick r:id="rId3"/>
          </p:cNvPr>
          <p:cNvPicPr>
            <a:picLocks noChangeAspect="1" noChangeArrowheads="1"/>
          </p:cNvPicPr>
          <p:nvPr/>
        </p:nvPicPr>
        <p:blipFill>
          <a:blip r:embed="rId4" cstate="print"/>
          <a:srcRect/>
          <a:stretch>
            <a:fillRect/>
          </a:stretch>
        </p:blipFill>
        <p:spPr bwMode="auto">
          <a:xfrm>
            <a:off x="876300" y="1484313"/>
            <a:ext cx="7008813" cy="5257800"/>
          </a:xfrm>
          <a:prstGeom prst="rect">
            <a:avLst/>
          </a:prstGeom>
          <a:noFill/>
          <a:ln w="9525">
            <a:noFill/>
            <a:miter lim="800000"/>
            <a:headEnd/>
            <a:tailEnd/>
          </a:ln>
        </p:spPr>
      </p:pic>
    </p:spTree>
    <p:extLst>
      <p:ext uri="{BB962C8B-B14F-4D97-AF65-F5344CB8AC3E}">
        <p14:creationId xmlns:p14="http://schemas.microsoft.com/office/powerpoint/2010/main" val="389482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ln>
            <a:solidFill>
              <a:schemeClr val="accent1"/>
            </a:solidFill>
          </a:ln>
        </p:spPr>
        <p:txBody>
          <a:bodyPr>
            <a:normAutofit/>
          </a:bodyPr>
          <a:lstStyle/>
          <a:p>
            <a:r>
              <a:rPr lang="ja-JP" altLang="ja-JP" b="1" dirty="0"/>
              <a:t>　宇宙</a:t>
            </a:r>
            <a:r>
              <a:rPr lang="ja-JP" altLang="ja-JP" b="1" dirty="0" smtClean="0"/>
              <a:t>旅行</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92500" lnSpcReduction="10000"/>
          </a:bodyPr>
          <a:lstStyle/>
          <a:p>
            <a:r>
              <a:rPr lang="ja-JP" altLang="ja-JP" dirty="0" smtClean="0"/>
              <a:t>自ら</a:t>
            </a:r>
            <a:r>
              <a:rPr lang="ja-JP" altLang="ja-JP" dirty="0"/>
              <a:t>の目で見た風景を表そうとすると遠くを見たいという欲望から、絵師の視点は上昇した</a:t>
            </a:r>
            <a:r>
              <a:rPr lang="ja-JP" altLang="ja-JP" dirty="0" smtClean="0"/>
              <a:t>。</a:t>
            </a:r>
            <a:endParaRPr lang="en-US" altLang="ja-JP" dirty="0" smtClean="0"/>
          </a:p>
          <a:p>
            <a:r>
              <a:rPr lang="ja-JP" altLang="ja-JP" dirty="0" smtClean="0"/>
              <a:t>船舶</a:t>
            </a:r>
            <a:r>
              <a:rPr lang="ja-JP" altLang="ja-JP" dirty="0"/>
              <a:t>、鉄道、航空機も風景感を変化させてきたが、当然その先には宇宙がある</a:t>
            </a:r>
            <a:r>
              <a:rPr lang="ja-JP" altLang="ja-JP" dirty="0" smtClean="0"/>
              <a:t>。</a:t>
            </a:r>
            <a:endParaRPr lang="en-US" altLang="ja-JP" dirty="0" smtClean="0"/>
          </a:p>
          <a:p>
            <a:r>
              <a:rPr lang="ja-JP" altLang="ja-JP" dirty="0" smtClean="0"/>
              <a:t>宇宙</a:t>
            </a:r>
            <a:r>
              <a:rPr lang="ja-JP" altLang="ja-JP" dirty="0"/>
              <a:t>から地球を眺めれば、風景観とその先にある文化観も変化することは容易に理解できる</a:t>
            </a:r>
            <a:r>
              <a:rPr lang="ja-JP" altLang="ja-JP" dirty="0" smtClean="0"/>
              <a:t>。</a:t>
            </a:r>
            <a:endParaRPr lang="en-US" altLang="ja-JP" dirty="0" smtClean="0"/>
          </a:p>
          <a:p>
            <a:r>
              <a:rPr lang="ja-JP" altLang="ja-JP" dirty="0" smtClean="0"/>
              <a:t>しかしながら</a:t>
            </a:r>
            <a:r>
              <a:rPr lang="ja-JP" altLang="ja-JP" dirty="0"/>
              <a:t>航空機による旅行の発展に比較すると、民間宇宙ロケットの発展は極端に遅い</a:t>
            </a:r>
            <a:r>
              <a:rPr lang="ja-JP" altLang="ja-JP" dirty="0" smtClean="0"/>
              <a:t>。</a:t>
            </a:r>
            <a:endParaRPr lang="en-US" altLang="ja-JP" dirty="0" smtClean="0"/>
          </a:p>
          <a:p>
            <a:r>
              <a:rPr lang="ja-JP" altLang="ja-JP" dirty="0" smtClean="0"/>
              <a:t>ガガーリン</a:t>
            </a:r>
            <a:r>
              <a:rPr lang="ja-JP" altLang="ja-JP" dirty="0"/>
              <a:t>が宇宙に出かけてから半世紀以上も経過している。技術的は十分に対応できているから、</a:t>
            </a:r>
            <a:r>
              <a:rPr lang="ja-JP" altLang="ja-JP" dirty="0">
                <a:solidFill>
                  <a:srgbClr val="FF0000"/>
                </a:solidFill>
              </a:rPr>
              <a:t>大衆化戦略</a:t>
            </a:r>
            <a:r>
              <a:rPr lang="ja-JP" altLang="ja-JP" dirty="0"/>
              <a:t>ができていないのである。</a:t>
            </a:r>
          </a:p>
          <a:p>
            <a:endParaRPr kumimoji="1" lang="ja-JP" altLang="en-US" dirty="0"/>
          </a:p>
        </p:txBody>
      </p:sp>
    </p:spTree>
    <p:extLst>
      <p:ext uri="{BB962C8B-B14F-4D97-AF65-F5344CB8AC3E}">
        <p14:creationId xmlns:p14="http://schemas.microsoft.com/office/powerpoint/2010/main" val="2795519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神道、</a:t>
            </a:r>
            <a:r>
              <a:rPr kumimoji="1" lang="ja-JP" altLang="en-US" dirty="0" smtClean="0"/>
              <a:t>仏教、儒教</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09392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95000"/>
                <a:lumOff val="5000"/>
              </a:schemeClr>
            </a:solidFill>
          </a:ln>
        </p:spPr>
        <p:txBody>
          <a:bodyPr/>
          <a:lstStyle/>
          <a:p>
            <a:r>
              <a:rPr lang="ja-JP" altLang="en-US" dirty="0" smtClean="0"/>
              <a:t>仏式</a:t>
            </a:r>
            <a:r>
              <a:rPr lang="ja-JP" altLang="en-US" dirty="0"/>
              <a:t>葬儀</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ご本尊より柩　これは儒式葬儀</a:t>
            </a:r>
            <a:endParaRPr kumimoji="1" lang="en-US" altLang="ja-JP" dirty="0" smtClean="0"/>
          </a:p>
          <a:p>
            <a:r>
              <a:rPr lang="ja-JP" altLang="en-US" dirty="0"/>
              <a:t>導師</a:t>
            </a:r>
            <a:r>
              <a:rPr lang="ja-JP" altLang="en-US" dirty="0" smtClean="0"/>
              <a:t>は出棺には立ち会わない（仏式）</a:t>
            </a:r>
            <a:endParaRPr lang="en-US" altLang="ja-JP" dirty="0" smtClean="0"/>
          </a:p>
          <a:p>
            <a:r>
              <a:rPr kumimoji="1" lang="ja-JP" altLang="en-US" dirty="0"/>
              <a:t>仏教</a:t>
            </a:r>
            <a:r>
              <a:rPr kumimoji="1" lang="ja-JP" altLang="en-US" dirty="0" smtClean="0"/>
              <a:t>では死者の肉体は単なる物体で、仏教的意味はない（</a:t>
            </a:r>
            <a:r>
              <a:rPr kumimoji="1" lang="ja-JP" altLang="en-US" dirty="0" smtClean="0">
                <a:solidFill>
                  <a:srgbClr val="FF0000"/>
                </a:solidFill>
              </a:rPr>
              <a:t>輪廻転生</a:t>
            </a:r>
            <a:r>
              <a:rPr kumimoji="1" lang="ja-JP" altLang="en-US" dirty="0" smtClean="0"/>
              <a:t>）</a:t>
            </a:r>
            <a:endParaRPr kumimoji="1" lang="en-US" altLang="ja-JP" dirty="0" smtClean="0"/>
          </a:p>
          <a:p>
            <a:r>
              <a:rPr lang="ja-JP" altLang="en-US" dirty="0"/>
              <a:t>儒教</a:t>
            </a:r>
            <a:r>
              <a:rPr lang="ja-JP" altLang="en-US" dirty="0" smtClean="0"/>
              <a:t>は、その肉体は、死とともに抜け出た霊魂が再び戻ってきて、寄り付く可能性を持つものとされる（</a:t>
            </a:r>
            <a:r>
              <a:rPr lang="ja-JP" altLang="en-US" dirty="0" smtClean="0">
                <a:solidFill>
                  <a:srgbClr val="FF0000"/>
                </a:solidFill>
              </a:rPr>
              <a:t>招魂再生</a:t>
            </a:r>
            <a:r>
              <a:rPr lang="ja-JP" altLang="en-US" dirty="0" smtClean="0"/>
              <a:t>）</a:t>
            </a:r>
            <a:endParaRPr lang="en-US" altLang="ja-JP" dirty="0" smtClean="0"/>
          </a:p>
          <a:p>
            <a:r>
              <a:rPr kumimoji="1" lang="ja-JP" altLang="en-US" dirty="0"/>
              <a:t>死者</a:t>
            </a:r>
            <a:r>
              <a:rPr kumimoji="1" lang="ja-JP" altLang="en-US" dirty="0" smtClean="0"/>
              <a:t>の穢れ、これは仏教でも儒教でもない、日本人古来の死生観</a:t>
            </a:r>
            <a:endParaRPr kumimoji="1" lang="en-US" altLang="ja-JP" dirty="0" smtClean="0"/>
          </a:p>
          <a:p>
            <a:r>
              <a:rPr lang="ja-JP" altLang="en-US" dirty="0"/>
              <a:t>道教</a:t>
            </a:r>
            <a:r>
              <a:rPr lang="ja-JP" altLang="en-US" dirty="0" smtClean="0"/>
              <a:t>は</a:t>
            </a:r>
            <a:r>
              <a:rPr lang="ja-JP" altLang="en-US" dirty="0" smtClean="0">
                <a:solidFill>
                  <a:srgbClr val="FF0000"/>
                </a:solidFill>
              </a:rPr>
              <a:t>不老長生</a:t>
            </a:r>
            <a:endParaRPr kumimoji="1" lang="ja-JP" altLang="en-US" dirty="0">
              <a:solidFill>
                <a:srgbClr val="FF0000"/>
              </a:solidFill>
            </a:endParaRPr>
          </a:p>
        </p:txBody>
      </p:sp>
    </p:spTree>
    <p:extLst>
      <p:ext uri="{BB962C8B-B14F-4D97-AF65-F5344CB8AC3E}">
        <p14:creationId xmlns:p14="http://schemas.microsoft.com/office/powerpoint/2010/main" val="4163149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儒教文化圏</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孝とりわけ祖先祭祀を核とする儒教によって歴史的、宗教的に一体化されている文化圏　　中国、朝鮮、日本</a:t>
            </a:r>
            <a:endParaRPr kumimoji="1" lang="en-US" altLang="ja-JP" dirty="0" smtClean="0"/>
          </a:p>
          <a:p>
            <a:r>
              <a:rPr lang="ja-JP" altLang="en-US" dirty="0"/>
              <a:t>宗教</a:t>
            </a:r>
            <a:r>
              <a:rPr lang="ja-JP" altLang="en-US" dirty="0" smtClean="0"/>
              <a:t>とは、死並びに死後の説明者である（加地伸行）</a:t>
            </a:r>
            <a:endParaRPr lang="en-US" altLang="ja-JP" dirty="0" smtClean="0"/>
          </a:p>
          <a:p>
            <a:r>
              <a:rPr kumimoji="1" lang="ja-JP" altLang="en-US" dirty="0"/>
              <a:t>儒教</a:t>
            </a:r>
            <a:r>
              <a:rPr kumimoji="1" lang="ja-JP" altLang="en-US" dirty="0" smtClean="0"/>
              <a:t>の礼教性（上部）、宗教性（下部、シャーマン）</a:t>
            </a:r>
            <a:endParaRPr kumimoji="1" lang="en-US" altLang="ja-JP" dirty="0" smtClean="0"/>
          </a:p>
          <a:p>
            <a:r>
              <a:rPr lang="ja-JP" altLang="en-US" dirty="0" smtClean="0"/>
              <a:t>少正卯暗殺</a:t>
            </a:r>
            <a:endParaRPr lang="en-US" altLang="ja-JP" dirty="0" smtClean="0"/>
          </a:p>
          <a:p>
            <a:r>
              <a:rPr kumimoji="1" lang="ja-JP" altLang="en-US" dirty="0" smtClean="0"/>
              <a:t>中国を経て日本にわたってきた仏教は、祖霊信仰、輪廻抜きの再生という経験をふまえていた</a:t>
            </a:r>
            <a:endParaRPr kumimoji="1" lang="en-US" altLang="ja-JP" dirty="0" smtClean="0"/>
          </a:p>
          <a:p>
            <a:r>
              <a:rPr kumimoji="1" lang="ja-JP" altLang="en-US" dirty="0" smtClean="0"/>
              <a:t>日本における儒教は、宗教性よりも礼教性の強いもの</a:t>
            </a:r>
            <a:endParaRPr kumimoji="1" lang="ja-JP" altLang="en-US" dirty="0"/>
          </a:p>
        </p:txBody>
      </p:sp>
    </p:spTree>
    <p:extLst>
      <p:ext uri="{BB962C8B-B14F-4D97-AF65-F5344CB8AC3E}">
        <p14:creationId xmlns:p14="http://schemas.microsoft.com/office/powerpoint/2010/main" val="1494539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1066800"/>
          </a:xfrm>
          <a:ln w="57150">
            <a:solidFill>
              <a:schemeClr val="tx1">
                <a:lumMod val="95000"/>
                <a:lumOff val="5000"/>
              </a:schemeClr>
            </a:solidFill>
          </a:ln>
        </p:spPr>
        <p:txBody>
          <a:bodyPr/>
          <a:lstStyle/>
          <a:p>
            <a:pPr>
              <a:defRPr/>
            </a:pPr>
            <a:r>
              <a:rPr lang="ja-JP" altLang="en-US" dirty="0" smtClean="0"/>
              <a:t>近世の商人</a:t>
            </a:r>
            <a:endParaRPr lang="ja-JP" altLang="en-US" dirty="0"/>
          </a:p>
        </p:txBody>
      </p:sp>
      <p:sp>
        <p:nvSpPr>
          <p:cNvPr id="205827" name="コンテンツ プレースホルダ 2"/>
          <p:cNvSpPr>
            <a:spLocks noGrp="1"/>
          </p:cNvSpPr>
          <p:nvPr>
            <p:ph idx="1"/>
          </p:nvPr>
        </p:nvSpPr>
        <p:spPr>
          <a:xfrm>
            <a:off x="457200" y="1341438"/>
            <a:ext cx="8229600" cy="4525962"/>
          </a:xfrm>
        </p:spPr>
        <p:txBody>
          <a:bodyPr>
            <a:normAutofit fontScale="92500" lnSpcReduction="10000"/>
          </a:bodyPr>
          <a:lstStyle/>
          <a:p>
            <a:r>
              <a:rPr lang="ja-JP" altLang="en-US" smtClean="0"/>
              <a:t>日本人は近世になって豊かな経済力を背景に生きてゆくことに自信を持つ</a:t>
            </a:r>
            <a:endParaRPr lang="en-US" altLang="ja-JP" smtClean="0"/>
          </a:p>
          <a:p>
            <a:r>
              <a:rPr lang="ja-JP" altLang="en-US" smtClean="0"/>
              <a:t>人生の根本問題を、中世の人々のように神仏に頼ることによって解決するのではなく、神仏をまず棚上げして人生をできるだけ楽しむ</a:t>
            </a:r>
            <a:endParaRPr lang="en-US" altLang="ja-JP" smtClean="0"/>
          </a:p>
          <a:p>
            <a:r>
              <a:rPr lang="ja-JP" altLang="en-US" smtClean="0"/>
              <a:t>死後の心配は</a:t>
            </a:r>
            <a:r>
              <a:rPr lang="en-US" altLang="ja-JP" smtClean="0"/>
              <a:t>50</a:t>
            </a:r>
            <a:r>
              <a:rPr lang="ja-JP" altLang="en-US" smtClean="0"/>
              <a:t>歳になってからする。それまでは稼ぐこと、享楽に専念せよと教えられた</a:t>
            </a:r>
            <a:endParaRPr lang="en-US" altLang="ja-JP" smtClean="0"/>
          </a:p>
          <a:p>
            <a:r>
              <a:rPr lang="ja-JP" altLang="en-US" smtClean="0"/>
              <a:t>若き日に「モスクワ愚連隊」を書いた流行作家も、宗教に足を踏み入れるのは黄昏が迫ってからという近世の常識にそぐうもの</a:t>
            </a:r>
          </a:p>
        </p:txBody>
      </p:sp>
    </p:spTree>
    <p:extLst>
      <p:ext uri="{BB962C8B-B14F-4D97-AF65-F5344CB8AC3E}">
        <p14:creationId xmlns:p14="http://schemas.microsoft.com/office/powerpoint/2010/main" val="3337804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外交の成果としての仏教導入</a:t>
            </a:r>
            <a:endParaRPr kumimoji="1" lang="ja-JP" altLang="en-US" dirty="0"/>
          </a:p>
        </p:txBody>
      </p:sp>
      <p:sp>
        <p:nvSpPr>
          <p:cNvPr id="3" name="コンテンツ プレースホルダ 2"/>
          <p:cNvSpPr>
            <a:spLocks noGrp="1"/>
          </p:cNvSpPr>
          <p:nvPr>
            <p:ph idx="1"/>
          </p:nvPr>
        </p:nvSpPr>
        <p:spPr>
          <a:xfrm>
            <a:off x="179512" y="1600200"/>
            <a:ext cx="8712968" cy="5069160"/>
          </a:xfrm>
        </p:spPr>
        <p:txBody>
          <a:bodyPr>
            <a:normAutofit fontScale="92500" lnSpcReduction="10000"/>
          </a:bodyPr>
          <a:lstStyle/>
          <a:p>
            <a:r>
              <a:rPr kumimoji="1" lang="ja-JP" altLang="en-US" dirty="0" smtClean="0"/>
              <a:t>朝鮮半島・大陸事情が国内政治に影響</a:t>
            </a:r>
            <a:endParaRPr kumimoji="1" lang="en-US" altLang="ja-JP" dirty="0" smtClean="0"/>
          </a:p>
          <a:p>
            <a:r>
              <a:rPr lang="ja-JP" altLang="ja-JP" dirty="0" smtClean="0"/>
              <a:t>仏教導入</a:t>
            </a:r>
            <a:r>
              <a:rPr lang="ja-JP" altLang="en-US" dirty="0" smtClean="0"/>
              <a:t>の従来説（</a:t>
            </a:r>
            <a:r>
              <a:rPr lang="ja-JP" altLang="ja-JP" dirty="0" smtClean="0"/>
              <a:t>蘇我氏は賛成</a:t>
            </a:r>
            <a:r>
              <a:rPr lang="ja-JP" altLang="en-US" dirty="0" smtClean="0"/>
              <a:t>、</a:t>
            </a:r>
            <a:r>
              <a:rPr lang="ja-JP" altLang="ja-JP" dirty="0" smtClean="0"/>
              <a:t>物部は反対</a:t>
            </a:r>
            <a:r>
              <a:rPr lang="ja-JP" altLang="en-US" dirty="0" smtClean="0"/>
              <a:t>）</a:t>
            </a:r>
            <a:endParaRPr lang="en-US" altLang="ja-JP" dirty="0" smtClean="0"/>
          </a:p>
          <a:p>
            <a:r>
              <a:rPr lang="ja-JP" altLang="en-US" dirty="0" smtClean="0"/>
              <a:t>新羅（親大陸）と対立する百済（反大陸）に援軍</a:t>
            </a:r>
            <a:endParaRPr lang="en-US" altLang="ja-JP" dirty="0" smtClean="0"/>
          </a:p>
          <a:p>
            <a:r>
              <a:rPr kumimoji="1" lang="ja-JP" altLang="en-US" dirty="0" smtClean="0"/>
              <a:t>その見返りに、「仏教」（</a:t>
            </a:r>
            <a:r>
              <a:rPr kumimoji="1" lang="ja-JP" altLang="en-US" dirty="0" smtClean="0">
                <a:solidFill>
                  <a:srgbClr val="FF0000"/>
                </a:solidFill>
              </a:rPr>
              <a:t>仏教寺院建築技術、僧侶及び仏教典の読み書きにより最新の大陸情報が入って来るなど、総合文化を導入することができた</a:t>
            </a:r>
            <a:r>
              <a:rPr kumimoji="1" lang="ja-JP" altLang="en-US" dirty="0" smtClean="0"/>
              <a:t>）</a:t>
            </a:r>
            <a:endParaRPr kumimoji="1" lang="en-US" altLang="ja-JP" dirty="0" smtClean="0"/>
          </a:p>
          <a:p>
            <a:r>
              <a:rPr lang="ja-JP" altLang="ja-JP" dirty="0" smtClean="0"/>
              <a:t>朝鮮半島</a:t>
            </a:r>
            <a:r>
              <a:rPr lang="ja-JP" altLang="en-US" dirty="0" smtClean="0"/>
              <a:t>が</a:t>
            </a:r>
            <a:r>
              <a:rPr lang="ja-JP" altLang="ja-JP" dirty="0" smtClean="0"/>
              <a:t>戦乱の</a:t>
            </a:r>
            <a:r>
              <a:rPr lang="ja-JP" altLang="en-US" dirty="0" smtClean="0"/>
              <a:t>最中に、</a:t>
            </a:r>
            <a:r>
              <a:rPr lang="ja-JP" altLang="ja-JP" dirty="0" smtClean="0"/>
              <a:t>百済から得た外交交渉の成果</a:t>
            </a:r>
            <a:r>
              <a:rPr lang="ja-JP" altLang="en-US" dirty="0" smtClean="0"/>
              <a:t>が仏教導入であった</a:t>
            </a:r>
            <a:endParaRPr lang="en-US" altLang="ja-JP" dirty="0" smtClean="0"/>
          </a:p>
          <a:p>
            <a:r>
              <a:rPr lang="ja-JP" altLang="ja-JP" dirty="0" smtClean="0"/>
              <a:t>物部も仏教信仰してた　仏教をめぐる対立より外交等政治的対立であった</a:t>
            </a:r>
            <a:r>
              <a:rPr lang="ja-JP" altLang="en-US" dirty="0" smtClean="0"/>
              <a:t>（大化の改新）</a:t>
            </a:r>
            <a:endParaRPr lang="ja-JP" altLang="ja-JP" dirty="0" smtClean="0"/>
          </a:p>
          <a:p>
            <a:endParaRPr lang="ja-JP" altLang="ja-JP" dirty="0" smtClean="0"/>
          </a:p>
        </p:txBody>
      </p:sp>
    </p:spTree>
    <p:extLst>
      <p:ext uri="{BB962C8B-B14F-4D97-AF65-F5344CB8AC3E}">
        <p14:creationId xmlns:p14="http://schemas.microsoft.com/office/powerpoint/2010/main" val="3684632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仏教伝来（古代の文明開化）</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倭国が百済から技術移転に成功　寺院建立等　</a:t>
            </a:r>
          </a:p>
          <a:p>
            <a:r>
              <a:rPr lang="ja-JP" altLang="en-US" dirty="0" smtClean="0"/>
              <a:t>蘇我氏の氏寺・</a:t>
            </a:r>
            <a:r>
              <a:rPr lang="ja-JP" altLang="ja-JP" dirty="0" smtClean="0"/>
              <a:t>飛鳥寺</a:t>
            </a:r>
            <a:r>
              <a:rPr lang="ja-JP" altLang="en-US" dirty="0" smtClean="0"/>
              <a:t>（</a:t>
            </a:r>
            <a:r>
              <a:rPr lang="ja-JP" altLang="ja-JP" dirty="0" smtClean="0"/>
              <a:t>日本初の本格的寺院</a:t>
            </a:r>
            <a:r>
              <a:rPr lang="ja-JP" altLang="en-US" dirty="0" smtClean="0"/>
              <a:t>）は</a:t>
            </a:r>
            <a:r>
              <a:rPr lang="ja-JP" altLang="ja-JP" dirty="0" smtClean="0"/>
              <a:t>古代の文明開化　　</a:t>
            </a:r>
          </a:p>
          <a:p>
            <a:r>
              <a:rPr lang="ja-JP" altLang="ja-JP" dirty="0" smtClean="0"/>
              <a:t>仏教を本格的国造りに導入　経典の読み書き　最先端の大陸からの情報が入って来る</a:t>
            </a:r>
          </a:p>
          <a:p>
            <a:r>
              <a:rPr lang="ja-JP" altLang="en-US" dirty="0" smtClean="0"/>
              <a:t>蘇我</a:t>
            </a:r>
            <a:r>
              <a:rPr lang="ja-JP" altLang="ja-JP" dirty="0" smtClean="0"/>
              <a:t>馬古</a:t>
            </a:r>
            <a:r>
              <a:rPr lang="ja-JP" altLang="en-US" dirty="0" smtClean="0"/>
              <a:t>は</a:t>
            </a:r>
            <a:r>
              <a:rPr lang="ja-JP" altLang="ja-JP" dirty="0" smtClean="0"/>
              <a:t>渡来人情報</a:t>
            </a:r>
            <a:r>
              <a:rPr lang="ja-JP" altLang="en-US" dirty="0" smtClean="0"/>
              <a:t>により、</a:t>
            </a:r>
            <a:r>
              <a:rPr lang="ja-JP" altLang="ja-JP" dirty="0" smtClean="0"/>
              <a:t>　大陸情勢</a:t>
            </a:r>
            <a:r>
              <a:rPr lang="ja-JP" altLang="en-US" dirty="0" smtClean="0"/>
              <a:t>を知り</a:t>
            </a:r>
            <a:r>
              <a:rPr lang="ja-JP" altLang="ja-JP" dirty="0" smtClean="0"/>
              <a:t>貿易利益</a:t>
            </a:r>
            <a:r>
              <a:rPr lang="ja-JP" altLang="en-US" dirty="0" smtClean="0"/>
              <a:t>を獲得するとともに、</a:t>
            </a:r>
            <a:r>
              <a:rPr lang="ja-JP" altLang="ja-JP" dirty="0" smtClean="0"/>
              <a:t>灌漑技術で農地開発</a:t>
            </a:r>
            <a:r>
              <a:rPr lang="ja-JP" altLang="en-US" dirty="0" smtClean="0"/>
              <a:t>を行う</a:t>
            </a:r>
            <a:endParaRPr lang="ja-JP" altLang="ja-JP" dirty="0" smtClean="0"/>
          </a:p>
          <a:p>
            <a:r>
              <a:rPr lang="ja-JP" altLang="ja-JP" dirty="0" smtClean="0"/>
              <a:t>中国と対等</a:t>
            </a:r>
            <a:r>
              <a:rPr lang="ja-JP" altLang="en-US" dirty="0" smtClean="0"/>
              <a:t>を物語る</a:t>
            </a:r>
            <a:r>
              <a:rPr lang="ja-JP" altLang="ja-JP" dirty="0" smtClean="0"/>
              <a:t>隋への国書</a:t>
            </a:r>
            <a:r>
              <a:rPr lang="ja-JP" altLang="en-US" dirty="0" smtClean="0"/>
              <a:t>　</a:t>
            </a:r>
            <a:r>
              <a:rPr lang="ja-JP" altLang="ja-JP" dirty="0" smtClean="0"/>
              <a:t>　フミヒトと言われる渡来人専門家</a:t>
            </a:r>
            <a:r>
              <a:rPr lang="ja-JP" altLang="en-US" dirty="0" smtClean="0"/>
              <a:t>（官僚）</a:t>
            </a:r>
            <a:r>
              <a:rPr lang="ja-JP" altLang="ja-JP" dirty="0" smtClean="0"/>
              <a:t>を使いこなす　</a:t>
            </a:r>
            <a:r>
              <a:rPr lang="en-US" altLang="ja-JP" dirty="0" smtClean="0"/>
              <a:t> </a:t>
            </a:r>
            <a:endParaRPr lang="ja-JP" altLang="ja-JP" dirty="0" smtClean="0"/>
          </a:p>
          <a:p>
            <a:endParaRPr kumimoji="1" lang="ja-JP" altLang="en-US" dirty="0"/>
          </a:p>
        </p:txBody>
      </p:sp>
    </p:spTree>
    <p:extLst>
      <p:ext uri="{BB962C8B-B14F-4D97-AF65-F5344CB8AC3E}">
        <p14:creationId xmlns:p14="http://schemas.microsoft.com/office/powerpoint/2010/main" val="1909426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白村江の敗戦⇒律令国家の樹立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白村江の戦い　豪族連合</a:t>
            </a:r>
            <a:r>
              <a:rPr lang="ja-JP" altLang="en-US" dirty="0" smtClean="0"/>
              <a:t>（倭国）</a:t>
            </a:r>
            <a:r>
              <a:rPr lang="ja-JP" altLang="ja-JP" dirty="0" smtClean="0"/>
              <a:t>と集権国家</a:t>
            </a:r>
            <a:r>
              <a:rPr lang="ja-JP" altLang="en-US" dirty="0" smtClean="0"/>
              <a:t>（唐）</a:t>
            </a:r>
            <a:r>
              <a:rPr lang="ja-JP" altLang="ja-JP" dirty="0" smtClean="0"/>
              <a:t>の違いを感じ、それを支える官僚制の必要性を感じ</a:t>
            </a:r>
            <a:r>
              <a:rPr lang="ja-JP" altLang="en-US" dirty="0" smtClean="0"/>
              <a:t>させた</a:t>
            </a:r>
            <a:endParaRPr lang="ja-JP" altLang="ja-JP" dirty="0" smtClean="0"/>
          </a:p>
          <a:p>
            <a:r>
              <a:rPr lang="ja-JP" altLang="ja-JP" dirty="0" smtClean="0"/>
              <a:t>天智天皇</a:t>
            </a:r>
            <a:r>
              <a:rPr lang="ja-JP" altLang="en-US" dirty="0" smtClean="0"/>
              <a:t>の律令制による</a:t>
            </a:r>
            <a:r>
              <a:rPr lang="ja-JP" altLang="ja-JP" dirty="0" smtClean="0"/>
              <a:t>中央集権国家</a:t>
            </a:r>
            <a:r>
              <a:rPr lang="ja-JP" altLang="en-US" dirty="0" smtClean="0"/>
              <a:t>樹立　（大津への遷都）</a:t>
            </a:r>
            <a:r>
              <a:rPr lang="ja-JP" altLang="ja-JP" dirty="0" smtClean="0"/>
              <a:t>　</a:t>
            </a:r>
            <a:endParaRPr lang="en-US" altLang="ja-JP" dirty="0" smtClean="0"/>
          </a:p>
          <a:p>
            <a:r>
              <a:rPr lang="ja-JP" altLang="ja-JP" dirty="0" smtClean="0"/>
              <a:t>文書による行政を</a:t>
            </a:r>
            <a:r>
              <a:rPr lang="ja-JP" altLang="en-US" dirty="0" smtClean="0"/>
              <a:t>実施（</a:t>
            </a:r>
            <a:r>
              <a:rPr lang="ja-JP" altLang="ja-JP" dirty="0" smtClean="0"/>
              <a:t>音義木簡</a:t>
            </a:r>
            <a:r>
              <a:rPr lang="ja-JP" altLang="en-US" dirty="0" smtClean="0"/>
              <a:t>）</a:t>
            </a:r>
            <a:r>
              <a:rPr lang="ja-JP" altLang="ja-JP" dirty="0" smtClean="0"/>
              <a:t>豪族は読み書きの能力が求められた　律令体制　庚午年籍</a:t>
            </a:r>
          </a:p>
          <a:p>
            <a:r>
              <a:rPr lang="ja-JP" altLang="ja-JP" dirty="0" smtClean="0"/>
              <a:t>氏の家格で決まっていたのが、国と地方を回ることで昇進するシステムに変わる</a:t>
            </a:r>
          </a:p>
          <a:p>
            <a:r>
              <a:rPr lang="ja-JP" altLang="ja-JP" dirty="0" smtClean="0"/>
              <a:t>唐と新羅が戦争</a:t>
            </a:r>
            <a:r>
              <a:rPr lang="ja-JP" altLang="en-US" dirty="0" smtClean="0"/>
              <a:t>状態になり</a:t>
            </a:r>
            <a:r>
              <a:rPr lang="ja-JP" altLang="ja-JP" dirty="0" smtClean="0"/>
              <a:t>危機が去る</a:t>
            </a:r>
            <a:r>
              <a:rPr lang="ja-JP" altLang="en-US" dirty="0" smtClean="0"/>
              <a:t>。</a:t>
            </a:r>
            <a:r>
              <a:rPr lang="ja-JP" altLang="ja-JP" dirty="0" smtClean="0"/>
              <a:t>天武天皇</a:t>
            </a:r>
            <a:r>
              <a:rPr lang="ja-JP" altLang="en-US" dirty="0" smtClean="0"/>
              <a:t>は再び</a:t>
            </a:r>
            <a:r>
              <a:rPr lang="ja-JP" altLang="ja-JP" dirty="0" smtClean="0"/>
              <a:t>飛鳥へ遷都</a:t>
            </a:r>
          </a:p>
          <a:p>
            <a:endParaRPr kumimoji="1" lang="ja-JP" altLang="en-US" dirty="0"/>
          </a:p>
        </p:txBody>
      </p:sp>
    </p:spTree>
    <p:extLst>
      <p:ext uri="{BB962C8B-B14F-4D97-AF65-F5344CB8AC3E}">
        <p14:creationId xmlns:p14="http://schemas.microsoft.com/office/powerpoint/2010/main" val="1929422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85000"/>
                <a:lumOff val="15000"/>
              </a:schemeClr>
            </a:solidFill>
            <a:prstDash val="lgDash"/>
          </a:ln>
        </p:spPr>
        <p:txBody>
          <a:bodyPr/>
          <a:lstStyle/>
          <a:p>
            <a:pPr>
              <a:defRPr/>
            </a:pPr>
            <a:r>
              <a:rPr lang="ja-JP" altLang="en-US" dirty="0" smtClean="0"/>
              <a:t>神仏習合</a:t>
            </a:r>
            <a:endParaRPr lang="ja-JP" altLang="en-US" dirty="0"/>
          </a:p>
        </p:txBody>
      </p:sp>
      <p:sp>
        <p:nvSpPr>
          <p:cNvPr id="224259" name="コンテンツ プレースホルダー 2"/>
          <p:cNvSpPr>
            <a:spLocks noGrp="1"/>
          </p:cNvSpPr>
          <p:nvPr>
            <p:ph idx="1"/>
          </p:nvPr>
        </p:nvSpPr>
        <p:spPr>
          <a:xfrm>
            <a:off x="488950" y="1600200"/>
            <a:ext cx="8229600" cy="4525963"/>
          </a:xfrm>
        </p:spPr>
        <p:txBody>
          <a:bodyPr/>
          <a:lstStyle/>
          <a:p>
            <a:r>
              <a:rPr lang="ja-JP" altLang="en-US" smtClean="0"/>
              <a:t>本地垂迹説　中国へのコンプレックス、インドへのあこがれ（仏が神となって表れている発想）</a:t>
            </a:r>
            <a:endParaRPr lang="en-US" altLang="ja-JP" smtClean="0"/>
          </a:p>
          <a:p>
            <a:r>
              <a:rPr lang="ja-JP" altLang="en-US" smtClean="0"/>
              <a:t>白山平泉寺という神社（平泉澄の皇国史観）</a:t>
            </a:r>
            <a:endParaRPr lang="en-US" altLang="ja-JP" smtClean="0"/>
          </a:p>
          <a:p>
            <a:r>
              <a:rPr lang="ja-JP" altLang="en-US" smtClean="0"/>
              <a:t>「泰澄伝説」の形成と奪合</a:t>
            </a:r>
            <a:endParaRPr lang="en-US" altLang="ja-JP" smtClean="0"/>
          </a:p>
          <a:p>
            <a:r>
              <a:rPr lang="ja-JP" altLang="en-US" smtClean="0"/>
              <a:t>白山帰属　越前加賀領地紛争から天領化⇒明治の大逆転（白山十八村の石川県帰属）⇒道州制で白山平泉寺のヘゲモニー回復？</a:t>
            </a:r>
          </a:p>
        </p:txBody>
      </p:sp>
    </p:spTree>
    <p:extLst>
      <p:ext uri="{BB962C8B-B14F-4D97-AF65-F5344CB8AC3E}">
        <p14:creationId xmlns:p14="http://schemas.microsoft.com/office/powerpoint/2010/main" val="3540753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タイトル 1"/>
          <p:cNvSpPr>
            <a:spLocks noGrp="1"/>
          </p:cNvSpPr>
          <p:nvPr>
            <p:ph type="title"/>
          </p:nvPr>
        </p:nvSpPr>
        <p:spPr>
          <a:xfrm>
            <a:off x="179388" y="282575"/>
            <a:ext cx="8893175" cy="1417638"/>
          </a:xfrm>
          <a:ln w="57150">
            <a:solidFill>
              <a:schemeClr val="tx1"/>
            </a:solidFill>
            <a:prstDash val="lgDash"/>
          </a:ln>
        </p:spPr>
        <p:txBody>
          <a:bodyPr/>
          <a:lstStyle/>
          <a:p>
            <a:r>
              <a:rPr lang="ja-JP" altLang="en-US" smtClean="0"/>
              <a:t>大乗仏教①</a:t>
            </a:r>
          </a:p>
        </p:txBody>
      </p:sp>
      <p:sp>
        <p:nvSpPr>
          <p:cNvPr id="69635" name="コンテンツ プレースホルダ 2"/>
          <p:cNvSpPr>
            <a:spLocks noGrp="1"/>
          </p:cNvSpPr>
          <p:nvPr>
            <p:ph idx="1"/>
          </p:nvPr>
        </p:nvSpPr>
        <p:spPr>
          <a:xfrm>
            <a:off x="457200" y="2133600"/>
            <a:ext cx="8229600" cy="3916363"/>
          </a:xfrm>
        </p:spPr>
        <p:txBody>
          <a:bodyPr>
            <a:normAutofit fontScale="92500" lnSpcReduction="10000"/>
          </a:bodyPr>
          <a:lstStyle/>
          <a:p>
            <a:pPr>
              <a:defRPr/>
            </a:pPr>
            <a:r>
              <a:rPr lang="ja-JP" altLang="en-US" dirty="0" smtClean="0"/>
              <a:t>上座部仏教の戒律　気候風土の異なるところでは困難</a:t>
            </a:r>
            <a:endParaRPr lang="en-US" altLang="ja-JP" dirty="0" smtClean="0"/>
          </a:p>
          <a:p>
            <a:pPr>
              <a:defRPr/>
            </a:pPr>
            <a:r>
              <a:rPr lang="ja-JP" altLang="ja-JP" dirty="0" smtClean="0"/>
              <a:t>日本仏教</a:t>
            </a:r>
            <a:r>
              <a:rPr lang="ja-JP" altLang="ja-JP" dirty="0"/>
              <a:t>が</a:t>
            </a:r>
            <a:r>
              <a:rPr lang="ja-JP" altLang="ja-JP" dirty="0" smtClean="0"/>
              <a:t>小乗的厳しい</a:t>
            </a:r>
            <a:r>
              <a:rPr lang="ja-JP" altLang="ja-JP" dirty="0"/>
              <a:t>戒律を持たないのは最澄による、形骸化していた「具足戒」の否定から始まった。大乗戒で</a:t>
            </a:r>
            <a:r>
              <a:rPr lang="ja-JP" altLang="ja-JP" dirty="0" smtClean="0"/>
              <a:t>十分</a:t>
            </a:r>
            <a:r>
              <a:rPr lang="ja-JP" altLang="en-US" dirty="0" smtClean="0"/>
              <a:t>とされる</a:t>
            </a:r>
            <a:r>
              <a:rPr lang="ja-JP" altLang="ja-JP" dirty="0" smtClean="0"/>
              <a:t>。</a:t>
            </a:r>
            <a:endParaRPr lang="en-US" altLang="ja-JP" dirty="0" smtClean="0"/>
          </a:p>
          <a:p>
            <a:pPr>
              <a:defRPr/>
            </a:pPr>
            <a:r>
              <a:rPr lang="ja-JP" altLang="ja-JP" dirty="0" smtClean="0"/>
              <a:t>全面</a:t>
            </a:r>
            <a:r>
              <a:rPr lang="ja-JP" altLang="ja-JP" dirty="0"/>
              <a:t>否定された奈良仏教は</a:t>
            </a:r>
            <a:r>
              <a:rPr lang="ja-JP" altLang="ja-JP" dirty="0" smtClean="0"/>
              <a:t>激怒</a:t>
            </a:r>
            <a:endParaRPr lang="en-US" altLang="ja-JP" dirty="0" smtClean="0"/>
          </a:p>
          <a:p>
            <a:pPr>
              <a:defRPr/>
            </a:pPr>
            <a:r>
              <a:rPr lang="ja-JP" altLang="ja-JP" dirty="0" smtClean="0"/>
              <a:t>空海は</a:t>
            </a:r>
            <a:r>
              <a:rPr lang="ja-JP" altLang="en-US" dirty="0" smtClean="0"/>
              <a:t>奈良仏教を</a:t>
            </a:r>
            <a:r>
              <a:rPr lang="ja-JP" altLang="ja-JP" dirty="0" smtClean="0"/>
              <a:t>擁護</a:t>
            </a:r>
            <a:endParaRPr lang="en-US" altLang="ja-JP" dirty="0" smtClean="0"/>
          </a:p>
          <a:p>
            <a:pPr marL="0" indent="0">
              <a:buFontTx/>
              <a:buNone/>
              <a:defRPr/>
            </a:pPr>
            <a:r>
              <a:rPr lang="ja-JP" altLang="en-US" dirty="0" smtClean="0"/>
              <a:t>　　　　</a:t>
            </a:r>
            <a:endParaRPr lang="en-US" altLang="ja-JP" dirty="0" smtClean="0"/>
          </a:p>
        </p:txBody>
      </p:sp>
    </p:spTree>
    <p:extLst>
      <p:ext uri="{BB962C8B-B14F-4D97-AF65-F5344CB8AC3E}">
        <p14:creationId xmlns:p14="http://schemas.microsoft.com/office/powerpoint/2010/main" val="2091467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dash"/>
          </a:ln>
        </p:spPr>
        <p:txBody>
          <a:bodyPr/>
          <a:lstStyle/>
          <a:p>
            <a:pPr>
              <a:defRPr/>
            </a:pPr>
            <a:r>
              <a:rPr lang="ja-JP" altLang="en-US" dirty="0" smtClean="0"/>
              <a:t>大乗仏教②</a:t>
            </a:r>
            <a:endParaRPr lang="ja-JP" altLang="en-US" dirty="0"/>
          </a:p>
        </p:txBody>
      </p:sp>
      <p:sp>
        <p:nvSpPr>
          <p:cNvPr id="233475" name="コンテンツ プレースホルダ 2"/>
          <p:cNvSpPr>
            <a:spLocks noGrp="1"/>
          </p:cNvSpPr>
          <p:nvPr>
            <p:ph idx="1"/>
          </p:nvPr>
        </p:nvSpPr>
        <p:spPr>
          <a:xfrm>
            <a:off x="457200" y="1600200"/>
            <a:ext cx="8229600" cy="4997450"/>
          </a:xfrm>
        </p:spPr>
        <p:txBody>
          <a:bodyPr>
            <a:normAutofit lnSpcReduction="10000"/>
          </a:bodyPr>
          <a:lstStyle/>
          <a:p>
            <a:r>
              <a:rPr lang="ja-JP" altLang="en-US" smtClean="0"/>
              <a:t>新仏教の総称であり、その基本的枠組みの中で重要なものが平行世界（三千大千世界）　　　　　　　　　　　　　　　　　　　　　　　　　　　　　　　　　　　　　　　　　　　　　　　　　　　　　　　　　⇒多宇宙論</a:t>
            </a:r>
            <a:endParaRPr lang="en-US" altLang="ja-JP" smtClean="0"/>
          </a:p>
          <a:p>
            <a:r>
              <a:rPr lang="ja-JP" altLang="en-US" smtClean="0"/>
              <a:t>法則性に基づく世界観を放棄し、奇跡によって人を救う大乗的思想を可能（絶対神）</a:t>
            </a:r>
            <a:endParaRPr lang="en-US" altLang="ja-JP" smtClean="0"/>
          </a:p>
          <a:p>
            <a:r>
              <a:rPr lang="ja-JP" altLang="en-US" smtClean="0"/>
              <a:t>江戸期富永仲基は研究の結果、大乗仏教非仏教論を唱えるも各宗派から抹殺され、明治になり内藤湖南が再発見する</a:t>
            </a:r>
            <a:endParaRPr lang="en-US" altLang="ja-JP" smtClean="0"/>
          </a:p>
          <a:p>
            <a:r>
              <a:rPr lang="ja-JP" altLang="en-US" smtClean="0"/>
              <a:t>日本人は明治期に欧州から小乗仏教を知るも、キリスト教を知った上であり、混乱はなし</a:t>
            </a:r>
          </a:p>
        </p:txBody>
      </p:sp>
    </p:spTree>
    <p:extLst>
      <p:ext uri="{BB962C8B-B14F-4D97-AF65-F5344CB8AC3E}">
        <p14:creationId xmlns:p14="http://schemas.microsoft.com/office/powerpoint/2010/main" val="120300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en-US" dirty="0" smtClean="0"/>
              <a:t>通常の旅客機が飛ぶ高度の３倍もの高さ</a:t>
            </a:r>
            <a:endParaRPr kumimoji="1" lang="ja-JP" altLang="en-US" dirty="0"/>
          </a:p>
        </p:txBody>
      </p:sp>
      <p:pic>
        <p:nvPicPr>
          <p:cNvPr id="52226" name="Picture 2" descr="http://www.cnn.co.jp/storage/2013/11/06/0b88e04e5ff31c5034e459d12d0f8c85/01capsule-balloon-space2-horizontal-gallery.jpg">
            <a:hlinkClick r:id="rId3"/>
          </p:cNvPr>
          <p:cNvPicPr>
            <a:picLocks noChangeAspect="1" noChangeArrowheads="1"/>
          </p:cNvPicPr>
          <p:nvPr/>
        </p:nvPicPr>
        <p:blipFill>
          <a:blip r:embed="rId4" cstate="print"/>
          <a:srcRect/>
          <a:stretch>
            <a:fillRect/>
          </a:stretch>
        </p:blipFill>
        <p:spPr bwMode="auto">
          <a:xfrm>
            <a:off x="155574" y="1484784"/>
            <a:ext cx="7361208" cy="4608512"/>
          </a:xfrm>
          <a:prstGeom prst="rect">
            <a:avLst/>
          </a:prstGeom>
          <a:noFill/>
        </p:spPr>
      </p:pic>
      <p:pic>
        <p:nvPicPr>
          <p:cNvPr id="52228" name="Picture 4" descr="http://www.cnn.co.jp/cimage/524362/120/68/">
            <a:hlinkClick r:id="rId3"/>
          </p:cNvPr>
          <p:cNvPicPr>
            <a:picLocks noChangeAspect="1" noChangeArrowheads="1"/>
          </p:cNvPicPr>
          <p:nvPr/>
        </p:nvPicPr>
        <p:blipFill>
          <a:blip r:embed="rId5" cstate="print"/>
          <a:srcRect/>
          <a:stretch>
            <a:fillRect/>
          </a:stretch>
        </p:blipFill>
        <p:spPr bwMode="auto">
          <a:xfrm>
            <a:off x="5368323" y="1700808"/>
            <a:ext cx="3812189" cy="2160240"/>
          </a:xfrm>
          <a:prstGeom prst="rect">
            <a:avLst/>
          </a:prstGeom>
          <a:noFill/>
        </p:spPr>
      </p:pic>
      <p:pic>
        <p:nvPicPr>
          <p:cNvPr id="52230" name="Picture 6" descr="http://www.cnn.co.jp/cimage/524360/120/68/">
            <a:hlinkClick r:id="rId6"/>
          </p:cNvPr>
          <p:cNvPicPr>
            <a:picLocks noChangeAspect="1" noChangeArrowheads="1"/>
          </p:cNvPicPr>
          <p:nvPr/>
        </p:nvPicPr>
        <p:blipFill>
          <a:blip r:embed="rId7" cstate="print"/>
          <a:srcRect/>
          <a:stretch>
            <a:fillRect/>
          </a:stretch>
        </p:blipFill>
        <p:spPr bwMode="auto">
          <a:xfrm>
            <a:off x="5436096" y="4581128"/>
            <a:ext cx="3685116" cy="2088232"/>
          </a:xfrm>
          <a:prstGeom prst="rect">
            <a:avLst/>
          </a:prstGeom>
          <a:noFill/>
        </p:spPr>
      </p:pic>
    </p:spTree>
    <p:extLst>
      <p:ext uri="{BB962C8B-B14F-4D97-AF65-F5344CB8AC3E}">
        <p14:creationId xmlns:p14="http://schemas.microsoft.com/office/powerpoint/2010/main" val="2381765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タイトル 1"/>
          <p:cNvSpPr>
            <a:spLocks noGrp="1"/>
          </p:cNvSpPr>
          <p:nvPr>
            <p:ph type="title"/>
          </p:nvPr>
        </p:nvSpPr>
        <p:spPr>
          <a:xfrm>
            <a:off x="179388" y="66675"/>
            <a:ext cx="8893175" cy="1417638"/>
          </a:xfrm>
          <a:ln w="57150">
            <a:solidFill>
              <a:schemeClr val="tx1"/>
            </a:solidFill>
            <a:prstDash val="lgDash"/>
          </a:ln>
        </p:spPr>
        <p:txBody>
          <a:bodyPr/>
          <a:lstStyle/>
          <a:p>
            <a:r>
              <a:rPr lang="ja-JP" altLang="en-US" smtClean="0"/>
              <a:t>平安時代での変質</a:t>
            </a:r>
          </a:p>
        </p:txBody>
      </p:sp>
      <p:sp>
        <p:nvSpPr>
          <p:cNvPr id="69635" name="コンテンツ プレースホルダ 2"/>
          <p:cNvSpPr>
            <a:spLocks noGrp="1"/>
          </p:cNvSpPr>
          <p:nvPr>
            <p:ph idx="1"/>
          </p:nvPr>
        </p:nvSpPr>
        <p:spPr>
          <a:xfrm>
            <a:off x="457200" y="1600200"/>
            <a:ext cx="8229600" cy="5068888"/>
          </a:xfrm>
        </p:spPr>
        <p:txBody>
          <a:bodyPr/>
          <a:lstStyle/>
          <a:p>
            <a:pPr>
              <a:defRPr/>
            </a:pPr>
            <a:r>
              <a:rPr lang="ja-JP" altLang="ja-JP" dirty="0"/>
              <a:t>母系社会で生きてゆくうえ</a:t>
            </a:r>
            <a:r>
              <a:rPr lang="ja-JP" altLang="ja-JP" dirty="0" smtClean="0"/>
              <a:t>で</a:t>
            </a:r>
            <a:r>
              <a:rPr lang="ja-JP" altLang="en-US" dirty="0" smtClean="0"/>
              <a:t>、</a:t>
            </a:r>
            <a:r>
              <a:rPr lang="ja-JP" altLang="ja-JP" dirty="0" smtClean="0"/>
              <a:t>女性</a:t>
            </a:r>
            <a:r>
              <a:rPr lang="ja-JP" altLang="ja-JP" dirty="0"/>
              <a:t>の心をくすぐる歌が</a:t>
            </a:r>
            <a:r>
              <a:rPr lang="ja-JP" altLang="ja-JP" dirty="0" smtClean="0"/>
              <a:t>必要</a:t>
            </a:r>
            <a:r>
              <a:rPr lang="ja-JP" altLang="en-US" dirty="0" smtClean="0"/>
              <a:t>（</a:t>
            </a:r>
            <a:r>
              <a:rPr lang="ja-JP" altLang="ja-JP" dirty="0" smtClean="0"/>
              <a:t>政治力</a:t>
            </a:r>
            <a:r>
              <a:rPr lang="ja-JP" altLang="en-US" dirty="0" smtClean="0"/>
              <a:t>）。</a:t>
            </a:r>
            <a:endParaRPr lang="en-US" altLang="ja-JP" dirty="0" smtClean="0"/>
          </a:p>
          <a:p>
            <a:pPr marL="0" indent="0">
              <a:buFontTx/>
              <a:buNone/>
              <a:defRPr/>
            </a:pPr>
            <a:r>
              <a:rPr lang="ja-JP" altLang="en-US" dirty="0" smtClean="0"/>
              <a:t>⇒</a:t>
            </a:r>
            <a:r>
              <a:rPr lang="ja-JP" altLang="ja-JP" dirty="0" smtClean="0"/>
              <a:t>平安</a:t>
            </a:r>
            <a:r>
              <a:rPr lang="ja-JP" altLang="ja-JP" dirty="0"/>
              <a:t>時代の日本人の</a:t>
            </a:r>
            <a:r>
              <a:rPr lang="ja-JP" altLang="ja-JP" dirty="0" smtClean="0"/>
              <a:t>感覚</a:t>
            </a:r>
            <a:r>
              <a:rPr lang="ja-JP" altLang="en-US" dirty="0" smtClean="0"/>
              <a:t>は</a:t>
            </a:r>
            <a:r>
              <a:rPr lang="ja-JP" altLang="ja-JP" dirty="0" smtClean="0"/>
              <a:t>奈良</a:t>
            </a:r>
            <a:r>
              <a:rPr lang="ja-JP" altLang="ja-JP" dirty="0"/>
              <a:t>時代とは大きく異なるもの</a:t>
            </a:r>
            <a:r>
              <a:rPr lang="ja-JP" altLang="ja-JP" dirty="0" smtClean="0"/>
              <a:t>に</a:t>
            </a:r>
            <a:r>
              <a:rPr lang="ja-JP" altLang="en-US" dirty="0" smtClean="0"/>
              <a:t>変化</a:t>
            </a:r>
            <a:endParaRPr lang="en-US" altLang="ja-JP" dirty="0" smtClean="0"/>
          </a:p>
          <a:p>
            <a:pPr marL="0" indent="0">
              <a:buFontTx/>
              <a:buNone/>
              <a:defRPr/>
            </a:pPr>
            <a:r>
              <a:rPr lang="ja-JP" altLang="en-US" dirty="0" smtClean="0"/>
              <a:t>　</a:t>
            </a:r>
            <a:endParaRPr lang="en-US" altLang="ja-JP" dirty="0" smtClean="0"/>
          </a:p>
          <a:p>
            <a:pPr marL="0" indent="0">
              <a:buFontTx/>
              <a:buNone/>
              <a:defRPr/>
            </a:pPr>
            <a:r>
              <a:rPr lang="ja-JP" altLang="en-US" dirty="0" smtClean="0"/>
              <a:t>　</a:t>
            </a:r>
            <a:r>
              <a:rPr lang="ja-JP" altLang="ja-JP" dirty="0" smtClean="0"/>
              <a:t>平安時代初期</a:t>
            </a:r>
            <a:r>
              <a:rPr lang="ja-JP" altLang="en-US" dirty="0" smtClean="0"/>
              <a:t>（</a:t>
            </a:r>
            <a:r>
              <a:rPr lang="ja-JP" altLang="ja-JP" dirty="0" smtClean="0"/>
              <a:t>国風暗黒時代</a:t>
            </a:r>
            <a:r>
              <a:rPr lang="ja-JP" altLang="en-US" dirty="0" smtClean="0"/>
              <a:t>）</a:t>
            </a:r>
            <a:r>
              <a:rPr lang="ja-JP" altLang="ja-JP" dirty="0" smtClean="0"/>
              <a:t>　万葉集が読めなくなってしま</a:t>
            </a:r>
            <a:r>
              <a:rPr lang="ja-JP" altLang="en-US" dirty="0" smtClean="0"/>
              <a:t>った</a:t>
            </a:r>
            <a:endParaRPr lang="ja-JP" altLang="ja-JP" dirty="0" smtClean="0"/>
          </a:p>
          <a:p>
            <a:pPr marL="0" indent="0">
              <a:buFontTx/>
              <a:buNone/>
              <a:defRPr/>
            </a:pPr>
            <a:endParaRPr lang="ja-JP" altLang="ja-JP" dirty="0"/>
          </a:p>
          <a:p>
            <a:pPr marL="0" indent="0">
              <a:buFontTx/>
              <a:buNone/>
              <a:defRPr/>
            </a:pPr>
            <a:r>
              <a:rPr lang="ja-JP" altLang="en-US" dirty="0" smtClean="0"/>
              <a:t>　　　　</a:t>
            </a:r>
            <a:endParaRPr lang="en-US" altLang="ja-JP" dirty="0" smtClean="0"/>
          </a:p>
        </p:txBody>
      </p:sp>
    </p:spTree>
    <p:extLst>
      <p:ext uri="{BB962C8B-B14F-4D97-AF65-F5344CB8AC3E}">
        <p14:creationId xmlns:p14="http://schemas.microsoft.com/office/powerpoint/2010/main" val="1054180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125413"/>
            <a:ext cx="8229600" cy="1143000"/>
          </a:xfrm>
          <a:solidFill>
            <a:srgbClr val="FFFF00"/>
          </a:solidFill>
          <a:ln w="57150">
            <a:solidFill>
              <a:schemeClr val="tx1">
                <a:lumMod val="85000"/>
                <a:lumOff val="15000"/>
              </a:schemeClr>
            </a:solidFill>
            <a:prstDash val="lgDash"/>
          </a:ln>
        </p:spPr>
        <p:txBody>
          <a:bodyPr/>
          <a:lstStyle/>
          <a:p>
            <a:pPr>
              <a:defRPr/>
            </a:pPr>
            <a:r>
              <a:rPr lang="ja-JP" altLang="en-US" dirty="0" smtClean="0"/>
              <a:t>中世世界　死が身近</a:t>
            </a:r>
          </a:p>
        </p:txBody>
      </p:sp>
      <p:sp>
        <p:nvSpPr>
          <p:cNvPr id="248835" name="コンテンツ プレースホルダー 2"/>
          <p:cNvSpPr>
            <a:spLocks noGrp="1"/>
          </p:cNvSpPr>
          <p:nvPr>
            <p:ph idx="1"/>
          </p:nvPr>
        </p:nvSpPr>
        <p:spPr>
          <a:xfrm>
            <a:off x="250825" y="1268413"/>
            <a:ext cx="8893175" cy="4997450"/>
          </a:xfrm>
        </p:spPr>
        <p:txBody>
          <a:bodyPr>
            <a:normAutofit fontScale="92500" lnSpcReduction="10000"/>
          </a:bodyPr>
          <a:lstStyle/>
          <a:p>
            <a:r>
              <a:rPr lang="ja-JP" altLang="en-US" smtClean="0"/>
              <a:t>技術（漢方薬）と呪術（加持祈祷）の未分離</a:t>
            </a:r>
            <a:endParaRPr lang="en-US" altLang="ja-JP" smtClean="0"/>
          </a:p>
          <a:p>
            <a:r>
              <a:rPr lang="ja-JP" altLang="en-US" smtClean="0"/>
              <a:t>武家、公家（朝威）＜寺社（神威）の割拠政治</a:t>
            </a:r>
            <a:endParaRPr lang="en-US" altLang="ja-JP" smtClean="0"/>
          </a:p>
          <a:p>
            <a:pPr>
              <a:buFontTx/>
              <a:buNone/>
            </a:pPr>
            <a:r>
              <a:rPr lang="ja-JP" altLang="en-US" smtClean="0"/>
              <a:t>　　　　⇒治天の君（天皇）の存在を必要とする</a:t>
            </a:r>
            <a:endParaRPr lang="en-US" altLang="ja-JP" smtClean="0"/>
          </a:p>
          <a:p>
            <a:r>
              <a:rPr lang="ja-JP" altLang="ja-JP" smtClean="0"/>
              <a:t>文字をかける人</a:t>
            </a:r>
            <a:r>
              <a:rPr lang="ja-JP" altLang="en-US" smtClean="0"/>
              <a:t>僅かで</a:t>
            </a:r>
            <a:r>
              <a:rPr lang="ja-JP" altLang="ja-JP" smtClean="0"/>
              <a:t>大部分プリ</a:t>
            </a:r>
            <a:r>
              <a:rPr lang="ja-JP" altLang="en-US" smtClean="0"/>
              <a:t>ミ</a:t>
            </a:r>
            <a:r>
              <a:rPr lang="ja-JP" altLang="ja-JP" smtClean="0"/>
              <a:t>ティヴな生活</a:t>
            </a:r>
            <a:endParaRPr lang="en-US" altLang="ja-JP" smtClean="0"/>
          </a:p>
          <a:p>
            <a:r>
              <a:rPr lang="ja-JP" altLang="en-US" smtClean="0"/>
              <a:t>農村部の自治　裁判権をもつ峻烈な自力救済の世界　盗みはその子供まで死刑</a:t>
            </a:r>
            <a:endParaRPr lang="en-US" altLang="ja-JP" smtClean="0"/>
          </a:p>
          <a:p>
            <a:pPr>
              <a:buFontTx/>
              <a:buNone/>
            </a:pPr>
            <a:r>
              <a:rPr lang="ja-JP" altLang="en-US" smtClean="0"/>
              <a:t>　　　　（ローテンブルグでは二万人に一人が死刑）　</a:t>
            </a:r>
            <a:endParaRPr lang="en-US" altLang="ja-JP" smtClean="0"/>
          </a:p>
          <a:p>
            <a:r>
              <a:rPr lang="ja-JP" altLang="en-US" smtClean="0"/>
              <a:t>豊臣政権で部落間の武力衝突禁止、江戸時代になると</a:t>
            </a:r>
            <a:r>
              <a:rPr lang="ja-JP" altLang="ja-JP" smtClean="0"/>
              <a:t>社会の中で何らかの強制力や調整力がきちんと働く状態になった</a:t>
            </a:r>
            <a:endParaRPr lang="ja-JP" altLang="en-US" smtClean="0"/>
          </a:p>
        </p:txBody>
      </p:sp>
    </p:spTree>
    <p:extLst>
      <p:ext uri="{BB962C8B-B14F-4D97-AF65-F5344CB8AC3E}">
        <p14:creationId xmlns:p14="http://schemas.microsoft.com/office/powerpoint/2010/main" val="2712141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lgDash"/>
          </a:ln>
        </p:spPr>
        <p:txBody>
          <a:bodyPr/>
          <a:lstStyle/>
          <a:p>
            <a:pPr>
              <a:defRPr/>
            </a:pPr>
            <a:r>
              <a:rPr lang="ja-JP" altLang="en-US" dirty="0" smtClean="0"/>
              <a:t>日本は神の国？</a:t>
            </a:r>
            <a:endParaRPr lang="ja-JP" altLang="en-US" dirty="0"/>
          </a:p>
        </p:txBody>
      </p:sp>
      <p:sp>
        <p:nvSpPr>
          <p:cNvPr id="273411" name="コンテンツ プレースホルダー 2"/>
          <p:cNvSpPr>
            <a:spLocks noGrp="1"/>
          </p:cNvSpPr>
          <p:nvPr>
            <p:ph idx="1"/>
          </p:nvPr>
        </p:nvSpPr>
        <p:spPr/>
        <p:txBody>
          <a:bodyPr/>
          <a:lstStyle/>
          <a:p>
            <a:r>
              <a:rPr lang="ja-JP" altLang="en-US" smtClean="0"/>
              <a:t>日本人の宗教観</a:t>
            </a:r>
            <a:endParaRPr lang="en-US" altLang="ja-JP" smtClean="0"/>
          </a:p>
          <a:p>
            <a:r>
              <a:rPr lang="ja-JP" altLang="ja-JP" smtClean="0"/>
              <a:t>池上彰氏は、神道とキリスト教的な天国の区別もついていない例として「日本は神の国」と発言した森喜朗元総理は、小渕元首相が亡くなったときに、「あなたは天国に召されていったのです」と弔辞を述べて、参列者をずっこけさせた（『宗教がわかれば世界が見える』）</a:t>
            </a:r>
          </a:p>
        </p:txBody>
      </p:sp>
    </p:spTree>
    <p:extLst>
      <p:ext uri="{BB962C8B-B14F-4D97-AF65-F5344CB8AC3E}">
        <p14:creationId xmlns:p14="http://schemas.microsoft.com/office/powerpoint/2010/main" val="3041216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lstStyle/>
          <a:p>
            <a:r>
              <a:rPr kumimoji="1" lang="ja-JP" altLang="en-US" dirty="0" smtClean="0"/>
              <a:t>ザビエルの布教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聖書や祈りの文句を翻訳せざるを得ないが、</a:t>
            </a:r>
            <a:endParaRPr kumimoji="1" lang="en-US" altLang="ja-JP" dirty="0" smtClean="0"/>
          </a:p>
          <a:p>
            <a:r>
              <a:rPr kumimoji="1" lang="ja-JP" altLang="en-US" dirty="0" smtClean="0"/>
              <a:t>キリスト教の専門用語は仏教用語を用いて翻訳せざるを得ない</a:t>
            </a:r>
            <a:endParaRPr kumimoji="1" lang="en-US" altLang="ja-JP" dirty="0" smtClean="0"/>
          </a:p>
          <a:p>
            <a:r>
              <a:rPr lang="ja-JP" altLang="en-US" dirty="0"/>
              <a:t>天国は</a:t>
            </a:r>
            <a:r>
              <a:rPr lang="ja-JP" altLang="en-US" dirty="0" smtClean="0"/>
              <a:t>極楽　デウスは大日如来　キリスト教の教えはキリシタン仏法</a:t>
            </a:r>
            <a:endParaRPr lang="en-US" altLang="ja-JP" dirty="0" smtClean="0"/>
          </a:p>
          <a:p>
            <a:r>
              <a:rPr kumimoji="1" lang="ja-JP" altLang="en-US" dirty="0"/>
              <a:t>ザビエル</a:t>
            </a:r>
            <a:r>
              <a:rPr kumimoji="1" lang="ja-JP" altLang="en-US" dirty="0" smtClean="0"/>
              <a:t>一行は西域より来朝の僧</a:t>
            </a:r>
            <a:endParaRPr kumimoji="1" lang="en-US" altLang="ja-JP" dirty="0" smtClean="0"/>
          </a:p>
          <a:p>
            <a:r>
              <a:rPr lang="ja-JP" altLang="en-US" dirty="0"/>
              <a:t>言葉の壁</a:t>
            </a:r>
            <a:r>
              <a:rPr lang="ja-JP" altLang="en-US" dirty="0" smtClean="0"/>
              <a:t>が大きい</a:t>
            </a:r>
            <a:endParaRPr kumimoji="1" lang="ja-JP" altLang="en-US" dirty="0"/>
          </a:p>
        </p:txBody>
      </p:sp>
    </p:spTree>
    <p:extLst>
      <p:ext uri="{BB962C8B-B14F-4D97-AF65-F5344CB8AC3E}">
        <p14:creationId xmlns:p14="http://schemas.microsoft.com/office/powerpoint/2010/main" val="175844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殉教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命をささげたのは本当にキリストやマリアのためだったのか？</a:t>
            </a:r>
            <a:endParaRPr kumimoji="1" lang="en-US" altLang="ja-JP" dirty="0" smtClean="0"/>
          </a:p>
          <a:p>
            <a:r>
              <a:rPr lang="ja-JP" altLang="en-US" dirty="0" smtClean="0"/>
              <a:t>カクレキリシタンはかくれているものでもなければ、キリスト教徒でもなく、キリスト教的雰囲気を醸し出す衣を纏った典型的な日本の民俗宗教の一つ</a:t>
            </a:r>
            <a:endParaRPr kumimoji="1" lang="ja-JP" altLang="en-US" dirty="0"/>
          </a:p>
        </p:txBody>
      </p:sp>
    </p:spTree>
    <p:extLst>
      <p:ext uri="{BB962C8B-B14F-4D97-AF65-F5344CB8AC3E}">
        <p14:creationId xmlns:p14="http://schemas.microsoft.com/office/powerpoint/2010/main" val="478327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かくれキリシタンは自分達がキリシタンであることを隠すために、仏教徒や神道の氏子を装っているのではなく、カクレキリシタンの神様を誰かに見せたりすればたたりがあるかもしれないとか、拝んでも効き目が無くなることを恐れて隠している</a:t>
            </a:r>
            <a:endParaRPr kumimoji="1" lang="en-US" altLang="ja-JP" dirty="0" smtClean="0"/>
          </a:p>
          <a:p>
            <a:r>
              <a:rPr lang="ja-JP" altLang="en-US" dirty="0" smtClean="0"/>
              <a:t>この</a:t>
            </a:r>
            <a:r>
              <a:rPr lang="ja-JP" altLang="en-US" dirty="0"/>
              <a:t>考え方</a:t>
            </a:r>
            <a:r>
              <a:rPr lang="ja-JP" altLang="en-US" dirty="0" smtClean="0"/>
              <a:t>はカクレキリシタン独特のものではなく神道の世界ではごく当たり前のこと</a:t>
            </a:r>
            <a:endParaRPr lang="en-US" altLang="ja-JP" dirty="0" smtClean="0"/>
          </a:p>
          <a:p>
            <a:r>
              <a:rPr kumimoji="1" lang="ja-JP" altLang="en-US" dirty="0">
                <a:solidFill>
                  <a:srgbClr val="FF0000"/>
                </a:solidFill>
              </a:rPr>
              <a:t>何を隠しているのかと</a:t>
            </a:r>
            <a:r>
              <a:rPr kumimoji="1" lang="ja-JP" altLang="en-US" dirty="0" smtClean="0">
                <a:solidFill>
                  <a:srgbClr val="FF0000"/>
                </a:solidFill>
              </a:rPr>
              <a:t>いうことは問題で</a:t>
            </a:r>
            <a:r>
              <a:rPr lang="ja-JP" altLang="en-US" dirty="0">
                <a:solidFill>
                  <a:srgbClr val="FF0000"/>
                </a:solidFill>
              </a:rPr>
              <a:t>なく</a:t>
            </a:r>
            <a:r>
              <a:rPr lang="ja-JP" altLang="en-US" dirty="0" smtClean="0">
                <a:solidFill>
                  <a:srgbClr val="FF0000"/>
                </a:solidFill>
              </a:rPr>
              <a:t>、秘密性に意味がある</a:t>
            </a:r>
            <a:r>
              <a:rPr lang="ja-JP" altLang="en-US" dirty="0" smtClean="0"/>
              <a:t>。</a:t>
            </a:r>
            <a:r>
              <a:rPr lang="ja-JP" altLang="en-US" dirty="0" err="1" smtClean="0"/>
              <a:t>お経の</a:t>
            </a:r>
            <a:r>
              <a:rPr lang="ja-JP" altLang="en-US" dirty="0" smtClean="0"/>
              <a:t>文句も同様</a:t>
            </a:r>
            <a:endParaRPr kumimoji="1" lang="ja-JP" altLang="en-US" dirty="0"/>
          </a:p>
        </p:txBody>
      </p:sp>
    </p:spTree>
    <p:extLst>
      <p:ext uri="{BB962C8B-B14F-4D97-AF65-F5344CB8AC3E}">
        <p14:creationId xmlns:p14="http://schemas.microsoft.com/office/powerpoint/2010/main" val="319825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カクレキリスタンは民俗信仰そのもの</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仏教、神道、カクレの三者　いずれもありがたい神様というのが偽らざる気持ち</a:t>
            </a:r>
            <a:endParaRPr lang="en-US" altLang="ja-JP" dirty="0" smtClean="0"/>
          </a:p>
          <a:p>
            <a:r>
              <a:rPr kumimoji="1" lang="ja-JP" altLang="en-US" dirty="0"/>
              <a:t>日本人</a:t>
            </a:r>
            <a:r>
              <a:rPr kumimoji="1" lang="ja-JP" altLang="en-US" dirty="0" smtClean="0"/>
              <a:t>が仏さまというと、仏陀のことではなく、ご先祖様のこと</a:t>
            </a:r>
            <a:endParaRPr kumimoji="1" lang="ja-JP" altLang="en-US" dirty="0"/>
          </a:p>
        </p:txBody>
      </p:sp>
    </p:spTree>
    <p:extLst>
      <p:ext uri="{BB962C8B-B14F-4D97-AF65-F5344CB8AC3E}">
        <p14:creationId xmlns:p14="http://schemas.microsoft.com/office/powerpoint/2010/main" val="100508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西洋文化至上主義と</a:t>
            </a:r>
            <a:r>
              <a:rPr kumimoji="1" lang="en-US" altLang="ja-JP" dirty="0" smtClean="0"/>
              <a:t/>
            </a:r>
            <a:br>
              <a:rPr kumimoji="1" lang="en-US" altLang="ja-JP" dirty="0" smtClean="0"/>
            </a:br>
            <a:r>
              <a:rPr kumimoji="1" lang="ja-JP" altLang="en-US" dirty="0" smtClean="0"/>
              <a:t>正統キリスト教への憧れ</a:t>
            </a:r>
            <a:endParaRPr kumimoji="1" lang="ja-JP" altLang="en-US" dirty="0"/>
          </a:p>
        </p:txBody>
      </p:sp>
      <p:sp>
        <p:nvSpPr>
          <p:cNvPr id="3" name="コンテンツ プレースホルダ 2"/>
          <p:cNvSpPr>
            <a:spLocks noGrp="1"/>
          </p:cNvSpPr>
          <p:nvPr>
            <p:ph idx="1"/>
          </p:nvPr>
        </p:nvSpPr>
        <p:spPr>
          <a:xfrm>
            <a:off x="251520" y="1600200"/>
            <a:ext cx="8892480" cy="4853136"/>
          </a:xfrm>
        </p:spPr>
        <p:txBody>
          <a:bodyPr>
            <a:normAutofit lnSpcReduction="10000"/>
          </a:bodyPr>
          <a:lstStyle/>
          <a:p>
            <a:r>
              <a:rPr kumimoji="1" lang="ja-JP" altLang="en-US" dirty="0" smtClean="0"/>
              <a:t>土着化の道を歩まなかった　</a:t>
            </a:r>
            <a:r>
              <a:rPr lang="ja-JP" altLang="en-US" dirty="0" smtClean="0"/>
              <a:t>舶来信仰　</a:t>
            </a:r>
            <a:r>
              <a:rPr lang="ja-JP" altLang="en-US" dirty="0" smtClean="0">
                <a:solidFill>
                  <a:srgbClr val="FF0000"/>
                </a:solidFill>
              </a:rPr>
              <a:t>日本</a:t>
            </a:r>
            <a:r>
              <a:rPr lang="ja-JP" altLang="en-US" dirty="0">
                <a:solidFill>
                  <a:srgbClr val="FF0000"/>
                </a:solidFill>
              </a:rPr>
              <a:t>土着</a:t>
            </a:r>
            <a:r>
              <a:rPr lang="ja-JP" altLang="en-US" dirty="0" smtClean="0">
                <a:solidFill>
                  <a:srgbClr val="FF0000"/>
                </a:solidFill>
              </a:rPr>
              <a:t>の神仏信仰と習合したのではありがたみがなくなる</a:t>
            </a:r>
            <a:endParaRPr lang="en-US" altLang="ja-JP" dirty="0" smtClean="0">
              <a:solidFill>
                <a:srgbClr val="FF0000"/>
              </a:solidFill>
            </a:endParaRPr>
          </a:p>
          <a:p>
            <a:r>
              <a:rPr kumimoji="1" lang="ja-JP" altLang="en-US" dirty="0"/>
              <a:t>知らず知らずのうち</a:t>
            </a:r>
            <a:r>
              <a:rPr kumimoji="1" lang="ja-JP" altLang="en-US" dirty="0" smtClean="0"/>
              <a:t>にキリスト教的世界観に接するうちに、仏教徒でありながら、キリスト教的行動</a:t>
            </a:r>
            <a:endParaRPr kumimoji="1" lang="en-US" altLang="ja-JP" dirty="0" smtClean="0"/>
          </a:p>
          <a:p>
            <a:r>
              <a:rPr lang="ja-JP" altLang="en-US" dirty="0">
                <a:solidFill>
                  <a:srgbClr val="FF0000"/>
                </a:solidFill>
              </a:rPr>
              <a:t>震災の</a:t>
            </a:r>
            <a:r>
              <a:rPr lang="ja-JP" altLang="en-US" dirty="0" smtClean="0">
                <a:solidFill>
                  <a:srgbClr val="FF0000"/>
                </a:solidFill>
              </a:rPr>
              <a:t>ボランティア活動</a:t>
            </a:r>
            <a:r>
              <a:rPr lang="ja-JP" altLang="en-US" dirty="0" smtClean="0"/>
              <a:t>は、仏教の慈悲心や儒教的精神とは異なる、キリスト教的な精神ではぐくまれてきた</a:t>
            </a:r>
            <a:endParaRPr lang="en-US" altLang="ja-JP" dirty="0" smtClean="0"/>
          </a:p>
          <a:p>
            <a:r>
              <a:rPr kumimoji="1" lang="ja-JP" altLang="en-US" dirty="0"/>
              <a:t>キリスト教普及に</a:t>
            </a:r>
            <a:r>
              <a:rPr kumimoji="1" lang="ja-JP" altLang="en-US" dirty="0" smtClean="0"/>
              <a:t>は</a:t>
            </a:r>
            <a:r>
              <a:rPr kumimoji="1" lang="ja-JP" altLang="en-US" dirty="0" smtClean="0">
                <a:solidFill>
                  <a:srgbClr val="FF0000"/>
                </a:solidFill>
              </a:rPr>
              <a:t>洗礼至上主義な考え方から脱却</a:t>
            </a:r>
            <a:endParaRPr kumimoji="1" lang="en-US" altLang="ja-JP" dirty="0" smtClean="0">
              <a:solidFill>
                <a:srgbClr val="FF0000"/>
              </a:solidFill>
            </a:endParaRPr>
          </a:p>
        </p:txBody>
      </p:sp>
    </p:spTree>
    <p:extLst>
      <p:ext uri="{BB962C8B-B14F-4D97-AF65-F5344CB8AC3E}">
        <p14:creationId xmlns:p14="http://schemas.microsoft.com/office/powerpoint/2010/main" val="217471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453336"/>
          </a:xfrm>
        </p:spPr>
        <p:txBody>
          <a:bodyPr>
            <a:normAutofit/>
          </a:bodyPr>
          <a:lstStyle/>
          <a:p>
            <a:r>
              <a:rPr lang="ja-JP" altLang="ja-JP" dirty="0" smtClean="0"/>
              <a:t>三位一体　聖霊　マリアを</a:t>
            </a:r>
            <a:r>
              <a:rPr lang="ja-JP" altLang="en-US" dirty="0" smtClean="0"/>
              <a:t>受胎</a:t>
            </a:r>
            <a:r>
              <a:rPr lang="ja-JP" altLang="ja-JP" dirty="0" smtClean="0"/>
              <a:t>させた　マリアは神にあらず　</a:t>
            </a:r>
            <a:endParaRPr lang="en-US" altLang="ja-JP" dirty="0" smtClean="0"/>
          </a:p>
          <a:p>
            <a:r>
              <a:rPr lang="ja-JP" altLang="ja-JP" dirty="0" smtClean="0"/>
              <a:t>イスラム、ユダヤは神は可視的なものではない　</a:t>
            </a:r>
            <a:endParaRPr lang="en-US" altLang="ja-JP" dirty="0" smtClean="0"/>
          </a:p>
          <a:p>
            <a:r>
              <a:rPr lang="ja-JP" altLang="ja-JP" dirty="0" smtClean="0">
                <a:solidFill>
                  <a:srgbClr val="FF0000"/>
                </a:solidFill>
              </a:rPr>
              <a:t>最後の審判</a:t>
            </a:r>
            <a:r>
              <a:rPr lang="ja-JP" altLang="ja-JP" dirty="0" smtClean="0"/>
              <a:t>　キリスト教ではやってくると考える　</a:t>
            </a:r>
            <a:r>
              <a:rPr lang="ja-JP" altLang="ja-JP" dirty="0" smtClean="0">
                <a:solidFill>
                  <a:srgbClr val="FF0000"/>
                </a:solidFill>
              </a:rPr>
              <a:t>現世が苦しければ苦しいほどひたすら待つ</a:t>
            </a:r>
            <a:r>
              <a:rPr lang="ja-JP" altLang="ja-JP" dirty="0" smtClean="0"/>
              <a:t>　使徒パウロの構想した壮大な救済論が全世界に広がる　イエスにおいて世界の民は一つに結ばれる　</a:t>
            </a:r>
            <a:endParaRPr lang="en-US" altLang="ja-JP" dirty="0" smtClean="0"/>
          </a:p>
          <a:p>
            <a:r>
              <a:rPr lang="ja-JP" altLang="ja-JP" dirty="0" smtClean="0"/>
              <a:t>ローマの世界平和は「</a:t>
            </a:r>
            <a:r>
              <a:rPr lang="ja-JP" altLang="ja-JP" dirty="0" smtClean="0">
                <a:solidFill>
                  <a:srgbClr val="FF0000"/>
                </a:solidFill>
              </a:rPr>
              <a:t>唯一の神、唯一の皇帝、唯一の帝国</a:t>
            </a:r>
            <a:r>
              <a:rPr lang="ja-JP" altLang="ja-JP" dirty="0" smtClean="0"/>
              <a:t>」</a:t>
            </a:r>
            <a:r>
              <a:rPr lang="ja-JP" altLang="ja-JP" dirty="0" smtClean="0">
                <a:solidFill>
                  <a:srgbClr val="FF0000"/>
                </a:solidFill>
              </a:rPr>
              <a:t>両者の構想が一致　キリスト教の国教化</a:t>
            </a:r>
          </a:p>
          <a:p>
            <a:endParaRPr kumimoji="1" lang="ja-JP" altLang="en-US" dirty="0"/>
          </a:p>
        </p:txBody>
      </p:sp>
    </p:spTree>
    <p:extLst>
      <p:ext uri="{BB962C8B-B14F-4D97-AF65-F5344CB8AC3E}">
        <p14:creationId xmlns:p14="http://schemas.microsoft.com/office/powerpoint/2010/main" val="204589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国家神道に潰された伊勢講</a:t>
            </a:r>
            <a:endParaRPr kumimoji="1" lang="ja-JP" altLang="en-US" dirty="0"/>
          </a:p>
        </p:txBody>
      </p:sp>
      <p:sp>
        <p:nvSpPr>
          <p:cNvPr id="3" name="コンテンツ プレースホルダ 2"/>
          <p:cNvSpPr>
            <a:spLocks noGrp="1"/>
          </p:cNvSpPr>
          <p:nvPr>
            <p:ph idx="1"/>
          </p:nvPr>
        </p:nvSpPr>
        <p:spPr>
          <a:xfrm>
            <a:off x="457200" y="1600200"/>
            <a:ext cx="8229600" cy="4061048"/>
          </a:xfrm>
        </p:spPr>
        <p:txBody>
          <a:bodyPr>
            <a:normAutofit/>
          </a:bodyPr>
          <a:lstStyle/>
          <a:p>
            <a:r>
              <a:rPr lang="en-US" altLang="ja-JP" dirty="0" err="1" smtClean="0"/>
              <a:t>江戸時代</a:t>
            </a:r>
            <a:r>
              <a:rPr lang="ja-JP" altLang="ja-JP" dirty="0" err="1" smtClean="0"/>
              <a:t>には</a:t>
            </a:r>
            <a:r>
              <a:rPr lang="en-US" altLang="ja-JP" dirty="0" err="1" smtClean="0"/>
              <a:t>百姓</a:t>
            </a:r>
            <a:r>
              <a:rPr lang="ja-JP" altLang="ja-JP" dirty="0" smtClean="0"/>
              <a:t>と</a:t>
            </a:r>
            <a:r>
              <a:rPr lang="en-US" altLang="ja-JP" dirty="0" err="1" smtClean="0"/>
              <a:t>神職</a:t>
            </a:r>
            <a:r>
              <a:rPr lang="ja-JP" altLang="ja-JP" dirty="0" smtClean="0"/>
              <a:t>の中間の</a:t>
            </a:r>
            <a:r>
              <a:rPr lang="ja-JP" altLang="ja-JP" b="1" dirty="0" smtClean="0"/>
              <a:t>身分</a:t>
            </a:r>
            <a:r>
              <a:rPr lang="ja-JP" altLang="ja-JP" dirty="0" smtClean="0"/>
              <a:t>とされ、経済の安定により庶民の間で寺社</a:t>
            </a:r>
            <a:r>
              <a:rPr lang="ja-JP" altLang="ja-JP" dirty="0" err="1" smtClean="0"/>
              <a:t>詣りが</a:t>
            </a:r>
            <a:r>
              <a:rPr lang="ja-JP" altLang="ja-JP" dirty="0" smtClean="0"/>
              <a:t>信仰と遊興の側面を併せ持つようになっていく中で、</a:t>
            </a:r>
            <a:r>
              <a:rPr lang="en-US" altLang="ja-JP" dirty="0" err="1" smtClean="0"/>
              <a:t>伊勢</a:t>
            </a:r>
            <a:r>
              <a:rPr lang="ja-JP" altLang="ja-JP" dirty="0" smtClean="0"/>
              <a:t>・</a:t>
            </a:r>
            <a:r>
              <a:rPr lang="en-US" altLang="ja-JP" dirty="0" err="1" smtClean="0"/>
              <a:t>富士</a:t>
            </a:r>
            <a:r>
              <a:rPr lang="ja-JP" altLang="ja-JP" dirty="0" smtClean="0"/>
              <a:t>を中心に</a:t>
            </a:r>
            <a:r>
              <a:rPr lang="en-US" altLang="ja-JP" dirty="0" err="1" smtClean="0">
                <a:solidFill>
                  <a:srgbClr val="FF0000"/>
                </a:solidFill>
              </a:rPr>
              <a:t>出雲</a:t>
            </a:r>
            <a:r>
              <a:rPr lang="ja-JP" altLang="ja-JP" dirty="0" smtClean="0">
                <a:solidFill>
                  <a:srgbClr val="FF0000"/>
                </a:solidFill>
              </a:rPr>
              <a:t>・</a:t>
            </a:r>
            <a:r>
              <a:rPr lang="en-US" altLang="ja-JP" dirty="0" err="1" smtClean="0">
                <a:solidFill>
                  <a:srgbClr val="FF0000"/>
                </a:solidFill>
              </a:rPr>
              <a:t>津島</a:t>
            </a:r>
            <a:r>
              <a:rPr lang="ja-JP" altLang="ja-JP" dirty="0" smtClean="0"/>
              <a:t>など多くの神社で御師の制度が発達した。</a:t>
            </a:r>
            <a:endParaRPr lang="en-US" altLang="ja-JP" dirty="0" smtClean="0"/>
          </a:p>
          <a:p>
            <a:r>
              <a:rPr lang="ja-JP" altLang="ja-JP" dirty="0" smtClean="0"/>
              <a:t>特に</a:t>
            </a:r>
            <a:r>
              <a:rPr lang="ja-JP" altLang="ja-JP" dirty="0" smtClean="0">
                <a:solidFill>
                  <a:srgbClr val="FF0000"/>
                </a:solidFill>
              </a:rPr>
              <a:t>伊勢</a:t>
            </a:r>
            <a:r>
              <a:rPr lang="ja-JP" altLang="ja-JP" dirty="0" smtClean="0">
                <a:solidFill>
                  <a:schemeClr val="tx1">
                    <a:lumMod val="95000"/>
                    <a:lumOff val="5000"/>
                  </a:schemeClr>
                </a:solidFill>
              </a:rPr>
              <a:t>や</a:t>
            </a:r>
            <a:r>
              <a:rPr lang="ja-JP" altLang="ja-JP" dirty="0" smtClean="0">
                <a:solidFill>
                  <a:srgbClr val="FF0000"/>
                </a:solidFill>
              </a:rPr>
              <a:t>富士</a:t>
            </a:r>
            <a:r>
              <a:rPr lang="ja-JP" altLang="ja-JP" dirty="0" smtClean="0"/>
              <a:t>では全国に檀那を持つまでに至った。</a:t>
            </a:r>
            <a:endParaRPr kumimoji="1" lang="ja-JP" altLang="en-US" dirty="0"/>
          </a:p>
        </p:txBody>
      </p:sp>
    </p:spTree>
    <p:extLst>
      <p:ext uri="{BB962C8B-B14F-4D97-AF65-F5344CB8AC3E}">
        <p14:creationId xmlns:p14="http://schemas.microsoft.com/office/powerpoint/2010/main" val="260305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714202"/>
          </a:xfrm>
          <a:ln w="57150">
            <a:solidFill>
              <a:schemeClr val="tx1">
                <a:lumMod val="95000"/>
                <a:lumOff val="5000"/>
              </a:schemeClr>
            </a:solidFill>
          </a:ln>
        </p:spPr>
        <p:txBody>
          <a:bodyPr>
            <a:normAutofit fontScale="90000"/>
          </a:bodyPr>
          <a:lstStyle/>
          <a:p>
            <a:r>
              <a:rPr lang="ja-JP" altLang="en-US" b="1" dirty="0" smtClean="0"/>
              <a:t>宇宙間近、高度３０キロの気球の旅　米企業が発表</a:t>
            </a:r>
            <a:r>
              <a:rPr lang="en-US" altLang="ja-JP" b="1" dirty="0" smtClean="0"/>
              <a:t/>
            </a:r>
            <a:br>
              <a:rPr lang="en-US" altLang="ja-JP" b="1" dirty="0" smtClean="0"/>
            </a:br>
            <a:r>
              <a:rPr lang="en-US" altLang="ja-JP" sz="2700" dirty="0" smtClean="0"/>
              <a:t>http://www.cnn.co.jp/travel/35039519.html?ref=app</a:t>
            </a:r>
            <a:endParaRPr kumimoji="1" lang="ja-JP" altLang="en-US" sz="2700" dirty="0"/>
          </a:p>
        </p:txBody>
      </p:sp>
      <p:sp>
        <p:nvSpPr>
          <p:cNvPr id="6" name="正方形/長方形 5"/>
          <p:cNvSpPr/>
          <p:nvPr/>
        </p:nvSpPr>
        <p:spPr>
          <a:xfrm>
            <a:off x="395536" y="1916832"/>
            <a:ext cx="8532440" cy="4401205"/>
          </a:xfrm>
          <a:prstGeom prst="rect">
            <a:avLst/>
          </a:prstGeom>
        </p:spPr>
        <p:txBody>
          <a:bodyPr wrap="square">
            <a:spAutoFit/>
          </a:bodyPr>
          <a:lstStyle/>
          <a:p>
            <a:r>
              <a:rPr lang="ja-JP" altLang="en-US" sz="2800" dirty="0" smtClean="0"/>
              <a:t>米宇宙旅行会社</a:t>
            </a:r>
            <a:r>
              <a:rPr lang="ja-JP" altLang="en-US" sz="2800" dirty="0" smtClean="0">
                <a:solidFill>
                  <a:srgbClr val="FF0000"/>
                </a:solidFill>
              </a:rPr>
              <a:t>ワールド・ビュー・エンタープライジズ</a:t>
            </a:r>
            <a:r>
              <a:rPr lang="ja-JP" altLang="en-US" sz="2800" dirty="0" smtClean="0"/>
              <a:t>が、８人乗りカプセルで行く宇宙旅行を１人７万５０００ドルで販売する計画を発表、</a:t>
            </a:r>
          </a:p>
          <a:p>
            <a:r>
              <a:rPr lang="ja-JP" altLang="en-US" sz="2800" dirty="0" smtClean="0"/>
              <a:t>米富豪リチャード・ブランソン氏の宇宙旅行会社</a:t>
            </a:r>
            <a:r>
              <a:rPr lang="ja-JP" altLang="en-US" sz="2800" dirty="0" smtClean="0">
                <a:solidFill>
                  <a:srgbClr val="FF0000"/>
                </a:solidFill>
              </a:rPr>
              <a:t>ヴァージン・ギャラクティック</a:t>
            </a:r>
            <a:r>
              <a:rPr lang="ja-JP" altLang="en-US" sz="2800" dirty="0" smtClean="0"/>
              <a:t>は、３日間の訓練と２時間半の宇宙滞在を含む宇宙旅行を２５万ドルで販売しており、それと比べるとワールド・ビューの旅行は割安。</a:t>
            </a:r>
          </a:p>
          <a:p>
            <a:r>
              <a:rPr lang="ja-JP" altLang="en-US" sz="2800" dirty="0" smtClean="0"/>
              <a:t>ワールド・ビューが提供する宇宙旅行は、カプセルを乗せた高高度気球が高度約３０キロまで上昇し、２時間の宇宙滞在の後、地球に戻るというもの</a:t>
            </a:r>
          </a:p>
        </p:txBody>
      </p:sp>
    </p:spTree>
    <p:extLst>
      <p:ext uri="{BB962C8B-B14F-4D97-AF65-F5344CB8AC3E}">
        <p14:creationId xmlns:p14="http://schemas.microsoft.com/office/powerpoint/2010/main" val="4147465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5937523"/>
          </a:xfrm>
        </p:spPr>
        <p:txBody>
          <a:bodyPr>
            <a:normAutofit/>
          </a:bodyPr>
          <a:lstStyle/>
          <a:p>
            <a:r>
              <a:rPr lang="ja-JP" altLang="ja-JP" dirty="0" smtClean="0"/>
              <a:t>例えば、伊勢御師は全国各地に派遣され、現地の伊勢講の世話を行い、彼らが</a:t>
            </a:r>
            <a:r>
              <a:rPr lang="en-US" altLang="ja-JP" dirty="0" err="1" smtClean="0"/>
              <a:t>伊勢参り</a:t>
            </a:r>
            <a:r>
              <a:rPr lang="ja-JP" altLang="ja-JP" dirty="0" smtClean="0"/>
              <a:t>に訪れた際には自己の</a:t>
            </a:r>
            <a:r>
              <a:rPr lang="en-US" altLang="ja-JP" dirty="0" err="1" smtClean="0"/>
              <a:t>宿坊</a:t>
            </a:r>
            <a:r>
              <a:rPr lang="ja-JP" altLang="ja-JP" dirty="0" smtClean="0"/>
              <a:t>で迎え入れて便宜を図った。同様のことは各地で行われ、中世から近世にかけて、御師の間で</a:t>
            </a:r>
            <a:r>
              <a:rPr lang="ja-JP" altLang="ja-JP" b="1" dirty="0" smtClean="0">
                <a:solidFill>
                  <a:srgbClr val="FF0000"/>
                </a:solidFill>
              </a:rPr>
              <a:t>師職</a:t>
            </a:r>
            <a:r>
              <a:rPr lang="ja-JP" altLang="ja-JP" dirty="0" smtClean="0">
                <a:solidFill>
                  <a:srgbClr val="FF0000"/>
                </a:solidFill>
              </a:rPr>
              <a:t>（</a:t>
            </a:r>
            <a:r>
              <a:rPr lang="ja-JP" altLang="ja-JP" dirty="0" smtClean="0"/>
              <a:t>御師の</a:t>
            </a:r>
            <a:r>
              <a:rPr lang="en-US" altLang="ja-JP" dirty="0" smtClean="0"/>
              <a:t>職</a:t>
            </a:r>
            <a:r>
              <a:rPr lang="ja-JP" altLang="ja-JP" dirty="0" smtClean="0"/>
              <a:t>）や檀那の相続や譲渡・売買が盛んになり、勢力の強い御師のもとに檀那や祈祷料などが集まった。一方で</a:t>
            </a:r>
            <a:r>
              <a:rPr lang="ja-JP" altLang="ja-JP" dirty="0" smtClean="0">
                <a:solidFill>
                  <a:srgbClr val="FF0000"/>
                </a:solidFill>
              </a:rPr>
              <a:t>熊野御師</a:t>
            </a:r>
            <a:r>
              <a:rPr lang="ja-JP" altLang="ja-JP" dirty="0" smtClean="0"/>
              <a:t>は</a:t>
            </a:r>
            <a:r>
              <a:rPr lang="en-US" altLang="ja-JP" dirty="0" err="1" smtClean="0"/>
              <a:t>熊野信仰</a:t>
            </a:r>
            <a:r>
              <a:rPr lang="ja-JP" altLang="ja-JP" dirty="0" smtClean="0"/>
              <a:t>の衰退とともに衰退した。</a:t>
            </a:r>
          </a:p>
          <a:p>
            <a:r>
              <a:rPr lang="en-US" altLang="ja-JP" dirty="0" err="1" smtClean="0"/>
              <a:t>明治</a:t>
            </a:r>
            <a:r>
              <a:rPr lang="ja-JP" altLang="ja-JP" dirty="0" smtClean="0"/>
              <a:t>に入ると、</a:t>
            </a:r>
            <a:r>
              <a:rPr lang="ja-JP" altLang="ja-JP" dirty="0" smtClean="0">
                <a:solidFill>
                  <a:srgbClr val="FF0000"/>
                </a:solidFill>
              </a:rPr>
              <a:t>政府主導の</a:t>
            </a:r>
            <a:r>
              <a:rPr lang="en-US" altLang="ja-JP" dirty="0" err="1" smtClean="0">
                <a:solidFill>
                  <a:srgbClr val="FF0000"/>
                </a:solidFill>
              </a:rPr>
              <a:t>神祇制度</a:t>
            </a:r>
            <a:r>
              <a:rPr lang="ja-JP" altLang="ja-JP" dirty="0" smtClean="0">
                <a:solidFill>
                  <a:srgbClr val="FF0000"/>
                </a:solidFill>
              </a:rPr>
              <a:t>が整備</a:t>
            </a:r>
            <a:r>
              <a:rPr lang="ja-JP" altLang="ja-JP" dirty="0" smtClean="0"/>
              <a:t>されたため、急速に御師は衰退した。</a:t>
            </a:r>
          </a:p>
          <a:p>
            <a:endParaRPr kumimoji="1" lang="ja-JP" altLang="en-US" dirty="0"/>
          </a:p>
        </p:txBody>
      </p:sp>
    </p:spTree>
    <p:extLst>
      <p:ext uri="{BB962C8B-B14F-4D97-AF65-F5344CB8AC3E}">
        <p14:creationId xmlns:p14="http://schemas.microsoft.com/office/powerpoint/2010/main" val="121828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ヴァージン・ギャラクティックは宇宙旅行実現に向けて試験飛行</a:t>
            </a:r>
            <a:endParaRPr kumimoji="1" lang="ja-JP" altLang="en-US" dirty="0"/>
          </a:p>
        </p:txBody>
      </p:sp>
      <p:pic>
        <p:nvPicPr>
          <p:cNvPr id="1026" name="Picture 2" descr="http://www.cnn.co.jp/storage/2014/02/12/954543a5b239645301f948b1b53c98a4/virgin-galactic-jet.jpg"/>
          <p:cNvPicPr>
            <a:picLocks noChangeAspect="1" noChangeArrowheads="1"/>
          </p:cNvPicPr>
          <p:nvPr/>
        </p:nvPicPr>
        <p:blipFill>
          <a:blip r:embed="rId3" cstate="print"/>
          <a:srcRect/>
          <a:stretch>
            <a:fillRect/>
          </a:stretch>
        </p:blipFill>
        <p:spPr bwMode="auto">
          <a:xfrm>
            <a:off x="351532" y="1700808"/>
            <a:ext cx="8468940" cy="4763779"/>
          </a:xfrm>
          <a:prstGeom prst="rect">
            <a:avLst/>
          </a:prstGeom>
          <a:noFill/>
        </p:spPr>
      </p:pic>
    </p:spTree>
    <p:extLst>
      <p:ext uri="{BB962C8B-B14F-4D97-AF65-F5344CB8AC3E}">
        <p14:creationId xmlns:p14="http://schemas.microsoft.com/office/powerpoint/2010/main" val="17042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b="1" dirty="0" smtClean="0"/>
              <a:t>宇宙観光旅行、実現へ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ニューヨーク（ＣＮＮＭｏｎｅｙ） 宇宙旅行会社ヴァージン・ギャラクティックは、宇宙観光飛行を開始したい意向だと表明</a:t>
            </a:r>
          </a:p>
          <a:p>
            <a:r>
              <a:rPr lang="ja-JP" altLang="en-US" dirty="0" smtClean="0"/>
              <a:t>ヴァージン社によると、これまでに受け取った予約金は８０００万ドル（約８２億円）で、６８０席が売れた。１人当たりの旅行代金は２５万ドル（約２６００万円）。試験飛行の開始を予定</a:t>
            </a:r>
          </a:p>
          <a:p>
            <a:r>
              <a:rPr lang="ja-JP" altLang="en-US" dirty="0" smtClean="0"/>
              <a:t>機体は米ニューメキシコ州にある同社の「スペースポート（宇宙港）」から離陸し、乗客は無重力状態を体験できる。</a:t>
            </a:r>
          </a:p>
          <a:p>
            <a:r>
              <a:rPr lang="ja-JP" altLang="en-US" dirty="0" smtClean="0"/>
              <a:t>現在は宇宙観光を管轄する米連邦航空局（ＦＡＡ）から最終的な営業許可が下りるのを待っている段階</a:t>
            </a:r>
          </a:p>
          <a:p>
            <a:r>
              <a:rPr lang="ja-JP" altLang="en-US" dirty="0" smtClean="0"/>
              <a:t>ヴァージン・ギャラクティックは、英国の富豪リチャード・ブランソン氏が設立</a:t>
            </a:r>
          </a:p>
          <a:p>
            <a:endParaRPr kumimoji="1" lang="ja-JP" altLang="en-US" dirty="0"/>
          </a:p>
        </p:txBody>
      </p:sp>
    </p:spTree>
    <p:extLst>
      <p:ext uri="{BB962C8B-B14F-4D97-AF65-F5344CB8AC3E}">
        <p14:creationId xmlns:p14="http://schemas.microsoft.com/office/powerpoint/2010/main" val="203951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ja-JP" altLang="en-US" sz="3600" b="1" dirty="0" smtClean="0"/>
              <a:t>英国に宇宙港、２０１８年までに開業へ</a:t>
            </a:r>
            <a:r>
              <a:rPr lang="en-US" altLang="ja-JP" sz="3600" b="1" dirty="0" smtClean="0"/>
              <a:t/>
            </a:r>
            <a:br>
              <a:rPr lang="en-US" altLang="ja-JP" sz="3600" b="1" dirty="0" smtClean="0"/>
            </a:br>
            <a:r>
              <a:rPr lang="en-US" altLang="ja-JP" sz="3600" b="1" dirty="0" smtClean="0"/>
              <a:t>http://www.cnn.co.jp/business/35050872.html</a:t>
            </a:r>
            <a:endParaRPr kumimoji="1" lang="ja-JP" altLang="en-US" sz="3600"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（ＣＮＮ） 英政府は米国外で初となる宇宙港を２０１８年までに開港する計画だ。ハンプシャー州で開かれているファンボロー国際航空ショーで１５日に正式発表する。</a:t>
            </a:r>
          </a:p>
          <a:p>
            <a:r>
              <a:rPr lang="ja-JP" altLang="en-US" dirty="0" smtClean="0"/>
              <a:t>英政府は宇宙産業分野で１０％の世界シェアを確保し、この分野の産業価値を現在の４倍に当たる年間６８０億ドル（約６．９兆円）へと引き上げたい考え。</a:t>
            </a:r>
          </a:p>
          <a:p>
            <a:r>
              <a:rPr lang="ja-JP" altLang="en-US" dirty="0" smtClean="0"/>
              <a:t>デービッド・ウィレッツ科学相は、英国内で宇宙船を打ち上げるために法令などの整備を進め、英国初の宇宙港の建設候補地も絞り込んだと説明。「英国の宇宙産業を中国経済よりも速いペースで成長させる」という目標を掲げた。</a:t>
            </a:r>
          </a:p>
        </p:txBody>
      </p:sp>
    </p:spTree>
    <p:extLst>
      <p:ext uri="{BB962C8B-B14F-4D97-AF65-F5344CB8AC3E}">
        <p14:creationId xmlns:p14="http://schemas.microsoft.com/office/powerpoint/2010/main" val="41848241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2899</Words>
  <Application>Microsoft Office PowerPoint</Application>
  <PresentationFormat>画面に合わせる (4:3)</PresentationFormat>
  <Paragraphs>276</Paragraphs>
  <Slides>60</Slides>
  <Notes>49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60</vt:i4>
      </vt:variant>
    </vt:vector>
  </HeadingPairs>
  <TitlesOfParts>
    <vt:vector size="64" baseType="lpstr">
      <vt:lpstr>ＭＳ Ｐゴシック</vt:lpstr>
      <vt:lpstr>Arial</vt:lpstr>
      <vt:lpstr>Calibri</vt:lpstr>
      <vt:lpstr>Office テーマ</vt:lpstr>
      <vt:lpstr>観光の未来</vt:lpstr>
      <vt:lpstr>技術の進展による観光資源の拡大</vt:lpstr>
      <vt:lpstr>宇宙</vt:lpstr>
      <vt:lpstr>　宇宙旅行</vt:lpstr>
      <vt:lpstr>通常の旅客機が飛ぶ高度の３倍もの高さ</vt:lpstr>
      <vt:lpstr>宇宙間近、高度３０キロの気球の旅　米企業が発表 http://www.cnn.co.jp/travel/35039519.html?ref=app</vt:lpstr>
      <vt:lpstr>ヴァージン・ギャラクティックは宇宙旅行実現に向けて試験飛行</vt:lpstr>
      <vt:lpstr>宇宙観光旅行、実現へ　</vt:lpstr>
      <vt:lpstr>英国に宇宙港、２０１８年までに開業へ http://www.cnn.co.jp/business/35050872.html</vt:lpstr>
      <vt:lpstr>PowerPoint プレゼンテーション</vt:lpstr>
      <vt:lpstr>国際的観光政策の未樹立</vt:lpstr>
      <vt:lpstr>PowerPoint プレゼンテーション</vt:lpstr>
      <vt:lpstr>宇宙からの風景</vt:lpstr>
      <vt:lpstr>風景とヴァーチャルリアリティ</vt:lpstr>
      <vt:lpstr>自然現象等の予測</vt:lpstr>
      <vt:lpstr>量子コンピュータの出現</vt:lpstr>
      <vt:lpstr>PowerPoint プレゼンテーション</vt:lpstr>
      <vt:lpstr>PowerPoint プレゼンテーション</vt:lpstr>
      <vt:lpstr>レンズ雲　長野県富士見町</vt:lpstr>
      <vt:lpstr>光柱（ライトラピー）</vt:lpstr>
      <vt:lpstr>逆さ霧　上田市</vt:lpstr>
      <vt:lpstr>ダイヤモンドダストhttps://www.youtube.com/watch?v=Aq-BsY_0oz0</vt:lpstr>
      <vt:lpstr>PowerPoint プレゼンテーション</vt:lpstr>
      <vt:lpstr>動植物の生態</vt:lpstr>
      <vt:lpstr>鳥を目がけて一斉噴射！これがヤマアリ蟻酸攻撃だ！ https://www.youtube.com/watch?v=PXvL9PwKc7Q&amp;feature=player_embedded http://karapaia.livedoor.biz/archives/52156871.html</vt:lpstr>
      <vt:lpstr>超高齢化社会  「死生観」と観光</vt:lpstr>
      <vt:lpstr>死の発見</vt:lpstr>
      <vt:lpstr>なぜ人は死に怯えるのか</vt:lpstr>
      <vt:lpstr>死の受容の五段階 キューブラ―・ロス</vt:lpstr>
      <vt:lpstr>老化とＴ型細胞</vt:lpstr>
      <vt:lpstr>癌</vt:lpstr>
      <vt:lpstr>一神教</vt:lpstr>
      <vt:lpstr>日本人と一神教</vt:lpstr>
      <vt:lpstr>政治と宗教</vt:lpstr>
      <vt:lpstr>政教分離</vt:lpstr>
      <vt:lpstr>観光資源としての宗教文化資源 （門前町）</vt:lpstr>
      <vt:lpstr>寺院経済</vt:lpstr>
      <vt:lpstr>寺院経済と葬式ビジネス</vt:lpstr>
      <vt:lpstr>世界遺産 モン・サン・ミシェル</vt:lpstr>
      <vt:lpstr>神道、仏教、儒教</vt:lpstr>
      <vt:lpstr>仏式葬儀</vt:lpstr>
      <vt:lpstr>儒教文化圏</vt:lpstr>
      <vt:lpstr>近世の商人</vt:lpstr>
      <vt:lpstr>外交の成果としての仏教導入</vt:lpstr>
      <vt:lpstr>仏教伝来（古代の文明開化）</vt:lpstr>
      <vt:lpstr>白村江の敗戦⇒律令国家の樹立</vt:lpstr>
      <vt:lpstr>神仏習合</vt:lpstr>
      <vt:lpstr>大乗仏教①</vt:lpstr>
      <vt:lpstr>大乗仏教②</vt:lpstr>
      <vt:lpstr>平安時代での変質</vt:lpstr>
      <vt:lpstr>中世世界　死が身近</vt:lpstr>
      <vt:lpstr>日本は神の国？</vt:lpstr>
      <vt:lpstr>ザビエルの布教</vt:lpstr>
      <vt:lpstr>殉教</vt:lpstr>
      <vt:lpstr>PowerPoint プレゼンテーション</vt:lpstr>
      <vt:lpstr>カクレキリスタンは民俗信仰そのもの</vt:lpstr>
      <vt:lpstr>西洋文化至上主義と 正統キリスト教への憧れ</vt:lpstr>
      <vt:lpstr>PowerPoint プレゼンテーション</vt:lpstr>
      <vt:lpstr>国家神道に潰された伊勢講</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伝統も自然も後で作れる</dc:title>
  <dc:creator>owner</dc:creator>
  <cp:lastModifiedBy>寺前秀一</cp:lastModifiedBy>
  <cp:revision>42</cp:revision>
  <dcterms:created xsi:type="dcterms:W3CDTF">2014-03-13T22:28:35Z</dcterms:created>
  <dcterms:modified xsi:type="dcterms:W3CDTF">2017-08-24T12:21:26Z</dcterms:modified>
</cp:coreProperties>
</file>